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3" r:id="rId1"/>
    <p:sldMasterId id="2147483796" r:id="rId2"/>
    <p:sldMasterId id="2147483788" r:id="rId3"/>
  </p:sldMasterIdLst>
  <p:notesMasterIdLst>
    <p:notesMasterId r:id="rId22"/>
  </p:notesMasterIdLst>
  <p:handoutMasterIdLst>
    <p:handoutMasterId r:id="rId23"/>
  </p:handoutMasterIdLst>
  <p:sldIdLst>
    <p:sldId id="324" r:id="rId4"/>
    <p:sldId id="320" r:id="rId5"/>
    <p:sldId id="305" r:id="rId6"/>
    <p:sldId id="338" r:id="rId7"/>
    <p:sldId id="326" r:id="rId8"/>
    <p:sldId id="339" r:id="rId9"/>
    <p:sldId id="340" r:id="rId10"/>
    <p:sldId id="334" r:id="rId11"/>
    <p:sldId id="332" r:id="rId12"/>
    <p:sldId id="335" r:id="rId13"/>
    <p:sldId id="336" r:id="rId14"/>
    <p:sldId id="333" r:id="rId15"/>
    <p:sldId id="337" r:id="rId16"/>
    <p:sldId id="329" r:id="rId17"/>
    <p:sldId id="330" r:id="rId18"/>
    <p:sldId id="331" r:id="rId19"/>
    <p:sldId id="322" r:id="rId20"/>
    <p:sldId id="325" r:id="rId21"/>
  </p:sldIdLst>
  <p:sldSz cx="12192000" cy="6858000"/>
  <p:notesSz cx="6858000" cy="9144000"/>
  <p:defaultTextStyle>
    <a:defPPr>
      <a:defRPr lang="en-US"/>
    </a:defPPr>
    <a:lvl1pPr marL="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 Slides" id="{E4568853-5654-8546-96E8-8958FB0554A3}">
          <p14:sldIdLst>
            <p14:sldId id="324"/>
            <p14:sldId id="320"/>
          </p14:sldIdLst>
        </p14:section>
        <p14:section name="Content Slides" id="{863149BC-3E61-1F46-9553-8342B8ECA3AD}">
          <p14:sldIdLst>
            <p14:sldId id="305"/>
            <p14:sldId id="338"/>
            <p14:sldId id="326"/>
            <p14:sldId id="339"/>
            <p14:sldId id="340"/>
            <p14:sldId id="334"/>
            <p14:sldId id="332"/>
            <p14:sldId id="335"/>
            <p14:sldId id="336"/>
            <p14:sldId id="333"/>
            <p14:sldId id="337"/>
            <p14:sldId id="329"/>
            <p14:sldId id="330"/>
            <p14:sldId id="331"/>
            <p14:sldId id="322"/>
            <p14:sldId id="325"/>
          </p14:sldIdLst>
        </p14:section>
        <p14:section name="Divider Slides" id="{2F68BBCC-51E8-495B-A9C5-41A1A6B377BE}">
          <p14:sldIdLst/>
        </p14:section>
        <p14:section name="Other slides" id="{013B618F-952C-E84E-A4E9-7E123BA1F8B4}">
          <p14:sldIdLst/>
        </p14:section>
        <p14:section name="Closing slides" id="{35864837-591F-5048-B11C-14D3033E064C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0322D"/>
    <a:srgbClr val="00B5E2"/>
    <a:srgbClr val="000000"/>
    <a:srgbClr val="262626"/>
    <a:srgbClr val="4C4C4C"/>
    <a:srgbClr val="FBFB26"/>
    <a:srgbClr val="333333"/>
    <a:srgbClr val="FFE512"/>
    <a:srgbClr val="323E48"/>
    <a:srgbClr val="8C82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6F8E6E-4989-4EE8-BEDF-17E72A05C7EF}" v="141" dt="2019-07-13T17:21:19.6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5673" autoAdjust="0"/>
  </p:normalViewPr>
  <p:slideViewPr>
    <p:cSldViewPr snapToGrid="0" snapToObjects="1">
      <p:cViewPr varScale="1">
        <p:scale>
          <a:sx n="114" d="100"/>
          <a:sy n="114" d="100"/>
        </p:scale>
        <p:origin x="630" y="144"/>
      </p:cViewPr>
      <p:guideLst/>
    </p:cSldViewPr>
  </p:slideViewPr>
  <p:outlineViewPr>
    <p:cViewPr>
      <p:scale>
        <a:sx n="33" d="100"/>
        <a:sy n="33" d="100"/>
      </p:scale>
      <p:origin x="0" y="-3018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6" d="100"/>
          <a:sy n="86" d="100"/>
        </p:scale>
        <p:origin x="3786" y="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Javier Lopez Carracedo" userId="493c9588-74a4-4873-b81e-5c9cb8d411c7" providerId="ADAL" clId="{256F8E6E-4989-4EE8-BEDF-17E72A05C7EF}"/>
    <pc:docChg chg="custSel modSld">
      <pc:chgData name="Luis Javier Lopez Carracedo" userId="493c9588-74a4-4873-b81e-5c9cb8d411c7" providerId="ADAL" clId="{256F8E6E-4989-4EE8-BEDF-17E72A05C7EF}" dt="2019-07-13T17:21:11.335" v="134" actId="20577"/>
      <pc:docMkLst>
        <pc:docMk/>
      </pc:docMkLst>
      <pc:sldChg chg="modSp">
        <pc:chgData name="Luis Javier Lopez Carracedo" userId="493c9588-74a4-4873-b81e-5c9cb8d411c7" providerId="ADAL" clId="{256F8E6E-4989-4EE8-BEDF-17E72A05C7EF}" dt="2019-07-13T17:19:44.697" v="112" actId="1076"/>
        <pc:sldMkLst>
          <pc:docMk/>
          <pc:sldMk cId="3926781660" sldId="329"/>
        </pc:sldMkLst>
        <pc:spChg chg="mod">
          <ac:chgData name="Luis Javier Lopez Carracedo" userId="493c9588-74a4-4873-b81e-5c9cb8d411c7" providerId="ADAL" clId="{256F8E6E-4989-4EE8-BEDF-17E72A05C7EF}" dt="2019-07-13T17:19:44.697" v="112" actId="1076"/>
          <ac:spMkLst>
            <pc:docMk/>
            <pc:sldMk cId="3926781660" sldId="329"/>
            <ac:spMk id="27" creationId="{00000000-0000-0000-0000-000000000000}"/>
          </ac:spMkLst>
        </pc:spChg>
      </pc:sldChg>
      <pc:sldChg chg="modSp">
        <pc:chgData name="Luis Javier Lopez Carracedo" userId="493c9588-74a4-4873-b81e-5c9cb8d411c7" providerId="ADAL" clId="{256F8E6E-4989-4EE8-BEDF-17E72A05C7EF}" dt="2019-07-13T17:21:11.335" v="134" actId="20577"/>
        <pc:sldMkLst>
          <pc:docMk/>
          <pc:sldMk cId="2856263794" sldId="331"/>
        </pc:sldMkLst>
        <pc:spChg chg="mod">
          <ac:chgData name="Luis Javier Lopez Carracedo" userId="493c9588-74a4-4873-b81e-5c9cb8d411c7" providerId="ADAL" clId="{256F8E6E-4989-4EE8-BEDF-17E72A05C7EF}" dt="2019-07-13T17:21:11.335" v="134" actId="20577"/>
          <ac:spMkLst>
            <pc:docMk/>
            <pc:sldMk cId="2856263794" sldId="331"/>
            <ac:spMk id="17" creationId="{00000000-0000-0000-0000-000000000000}"/>
          </ac:spMkLst>
        </pc:spChg>
      </pc:sldChg>
      <pc:sldChg chg="addSp delSp modSp">
        <pc:chgData name="Luis Javier Lopez Carracedo" userId="493c9588-74a4-4873-b81e-5c9cb8d411c7" providerId="ADAL" clId="{256F8E6E-4989-4EE8-BEDF-17E72A05C7EF}" dt="2019-07-13T17:16:52.250" v="62" actId="790"/>
        <pc:sldMkLst>
          <pc:docMk/>
          <pc:sldMk cId="3376500416" sldId="332"/>
        </pc:sldMkLst>
        <pc:spChg chg="del">
          <ac:chgData name="Luis Javier Lopez Carracedo" userId="493c9588-74a4-4873-b81e-5c9cb8d411c7" providerId="ADAL" clId="{256F8E6E-4989-4EE8-BEDF-17E72A05C7EF}" dt="2019-07-13T17:14:19.145" v="60" actId="478"/>
          <ac:spMkLst>
            <pc:docMk/>
            <pc:sldMk cId="3376500416" sldId="332"/>
            <ac:spMk id="12" creationId="{00000000-0000-0000-0000-000000000000}"/>
          </ac:spMkLst>
        </pc:spChg>
        <pc:spChg chg="add mod">
          <ac:chgData name="Luis Javier Lopez Carracedo" userId="493c9588-74a4-4873-b81e-5c9cb8d411c7" providerId="ADAL" clId="{256F8E6E-4989-4EE8-BEDF-17E72A05C7EF}" dt="2019-07-13T17:16:52.250" v="62" actId="790"/>
          <ac:spMkLst>
            <pc:docMk/>
            <pc:sldMk cId="3376500416" sldId="332"/>
            <ac:spMk id="13" creationId="{A886B1D0-F13B-4CED-B299-F5FECE603F8C}"/>
          </ac:spMkLst>
        </pc:spChg>
      </pc:sldChg>
      <pc:sldChg chg="modSp">
        <pc:chgData name="Luis Javier Lopez Carracedo" userId="493c9588-74a4-4873-b81e-5c9cb8d411c7" providerId="ADAL" clId="{256F8E6E-4989-4EE8-BEDF-17E72A05C7EF}" dt="2019-07-13T17:11:18.622" v="30" actId="20577"/>
        <pc:sldMkLst>
          <pc:docMk/>
          <pc:sldMk cId="2087872031" sldId="334"/>
        </pc:sldMkLst>
        <pc:spChg chg="mod">
          <ac:chgData name="Luis Javier Lopez Carracedo" userId="493c9588-74a4-4873-b81e-5c9cb8d411c7" providerId="ADAL" clId="{256F8E6E-4989-4EE8-BEDF-17E72A05C7EF}" dt="2019-07-13T17:11:18.622" v="30" actId="20577"/>
          <ac:spMkLst>
            <pc:docMk/>
            <pc:sldMk cId="2087872031" sldId="334"/>
            <ac:spMk id="2" creationId="{00000000-0000-0000-0000-000000000000}"/>
          </ac:spMkLst>
        </pc:spChg>
      </pc:sldChg>
      <pc:sldChg chg="modSp">
        <pc:chgData name="Luis Javier Lopez Carracedo" userId="493c9588-74a4-4873-b81e-5c9cb8d411c7" providerId="ADAL" clId="{256F8E6E-4989-4EE8-BEDF-17E72A05C7EF}" dt="2019-07-13T17:18:04.430" v="87" actId="20577"/>
        <pc:sldMkLst>
          <pc:docMk/>
          <pc:sldMk cId="3049562442" sldId="337"/>
        </pc:sldMkLst>
        <pc:spChg chg="mod">
          <ac:chgData name="Luis Javier Lopez Carracedo" userId="493c9588-74a4-4873-b81e-5c9cb8d411c7" providerId="ADAL" clId="{256F8E6E-4989-4EE8-BEDF-17E72A05C7EF}" dt="2019-07-13T17:17:51.163" v="63" actId="790"/>
          <ac:spMkLst>
            <pc:docMk/>
            <pc:sldMk cId="3049562442" sldId="337"/>
            <ac:spMk id="30" creationId="{00000000-0000-0000-0000-000000000000}"/>
          </ac:spMkLst>
        </pc:spChg>
        <pc:spChg chg="mod">
          <ac:chgData name="Luis Javier Lopez Carracedo" userId="493c9588-74a4-4873-b81e-5c9cb8d411c7" providerId="ADAL" clId="{256F8E6E-4989-4EE8-BEDF-17E72A05C7EF}" dt="2019-07-13T17:18:04.430" v="87" actId="20577"/>
          <ac:spMkLst>
            <pc:docMk/>
            <pc:sldMk cId="3049562442" sldId="337"/>
            <ac:spMk id="34" creationId="{00000000-0000-0000-0000-000000000000}"/>
          </ac:spMkLst>
        </pc:spChg>
      </pc:sldChg>
      <pc:sldChg chg="modSp">
        <pc:chgData name="Luis Javier Lopez Carracedo" userId="493c9588-74a4-4873-b81e-5c9cb8d411c7" providerId="ADAL" clId="{256F8E6E-4989-4EE8-BEDF-17E72A05C7EF}" dt="2019-07-13T17:09:46.319" v="2" actId="20577"/>
        <pc:sldMkLst>
          <pc:docMk/>
          <pc:sldMk cId="2052307169" sldId="339"/>
        </pc:sldMkLst>
        <pc:spChg chg="mod">
          <ac:chgData name="Luis Javier Lopez Carracedo" userId="493c9588-74a4-4873-b81e-5c9cb8d411c7" providerId="ADAL" clId="{256F8E6E-4989-4EE8-BEDF-17E72A05C7EF}" dt="2019-07-13T17:09:46.319" v="2" actId="20577"/>
          <ac:spMkLst>
            <pc:docMk/>
            <pc:sldMk cId="2052307169" sldId="339"/>
            <ac:spMk id="8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A87C4B-9F7A-4A22-BF88-4F01513A15F4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22D1A4-FE7B-4242-A06D-3A93073EB6A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9335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FBD616-5E5D-1345-AFE6-942D4C8CE148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A08C5B-16BD-FD49-979D-AFF933060D8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289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7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54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3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09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0197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SCRIPTING BÁSICO EN PYTHON</a:t>
            </a:r>
          </a:p>
          <a:p>
            <a:r>
              <a:rPr lang="es-ES" dirty="0"/>
              <a:t>TAREAS COTIDIANAS COMPLEJAS</a:t>
            </a:r>
          </a:p>
          <a:p>
            <a:endParaRPr lang="es-ES" dirty="0"/>
          </a:p>
          <a:p>
            <a:r>
              <a:rPr lang="es-ES" dirty="0"/>
              <a:t>Contexto:</a:t>
            </a:r>
          </a:p>
          <a:p>
            <a:r>
              <a:rPr lang="es-ES" dirty="0"/>
              <a:t>Tenemos rejillas</a:t>
            </a:r>
            <a:r>
              <a:rPr lang="es-ES" baseline="0" dirty="0"/>
              <a:t> </a:t>
            </a:r>
            <a:r>
              <a:rPr lang="es-ES" baseline="0" dirty="0" err="1"/>
              <a:t>multisegmento</a:t>
            </a:r>
            <a:r>
              <a:rPr lang="es-ES" baseline="0" dirty="0"/>
              <a:t> que provocan un comportamiento errático al asignar una Scope box al </a:t>
            </a:r>
            <a:r>
              <a:rPr lang="es-ES" baseline="0" dirty="0" err="1"/>
              <a:t>crop</a:t>
            </a:r>
            <a:r>
              <a:rPr lang="es-ES" baseline="0" dirty="0"/>
              <a:t> de la vista, lo que provoca que las </a:t>
            </a:r>
            <a:r>
              <a:rPr lang="es-ES" baseline="0" dirty="0" err="1"/>
              <a:t>bubbles</a:t>
            </a:r>
            <a:r>
              <a:rPr lang="es-ES" baseline="0" dirty="0"/>
              <a:t> se salgan de los limites del plano.</a:t>
            </a:r>
            <a:endParaRPr lang="es-ES" dirty="0"/>
          </a:p>
          <a:p>
            <a:endParaRPr lang="es-ES" dirty="0"/>
          </a:p>
          <a:p>
            <a:r>
              <a:rPr lang="es-ES" dirty="0"/>
              <a:t>Solución:</a:t>
            </a:r>
          </a:p>
          <a:p>
            <a:r>
              <a:rPr lang="es-ES" dirty="0"/>
              <a:t>Representación y asignación de </a:t>
            </a:r>
            <a:r>
              <a:rPr lang="es-ES" dirty="0" err="1"/>
              <a:t>Buble</a:t>
            </a:r>
            <a:r>
              <a:rPr lang="es-ES" dirty="0"/>
              <a:t> </a:t>
            </a:r>
            <a:r>
              <a:rPr lang="es-ES" dirty="0" err="1"/>
              <a:t>grids</a:t>
            </a:r>
            <a:r>
              <a:rPr lang="es-ES" dirty="0"/>
              <a:t> en las intersecciones de </a:t>
            </a:r>
            <a:r>
              <a:rPr lang="es-ES" dirty="0" err="1"/>
              <a:t>scopeboxes</a:t>
            </a:r>
            <a:r>
              <a:rPr lang="es-ES" dirty="0"/>
              <a:t> para solucionar el mal funcionamiento</a:t>
            </a:r>
          </a:p>
          <a:p>
            <a:endParaRPr lang="es-ES" dirty="0"/>
          </a:p>
          <a:p>
            <a:r>
              <a:rPr lang="es-ES" dirty="0"/>
              <a:t>Ejecución:</a:t>
            </a:r>
          </a:p>
          <a:p>
            <a:r>
              <a:rPr lang="es-ES" dirty="0"/>
              <a:t>El script calcula y asigna un </a:t>
            </a:r>
            <a:r>
              <a:rPr lang="es-ES" dirty="0" err="1"/>
              <a:t>detail</a:t>
            </a:r>
            <a:r>
              <a:rPr lang="es-ES" dirty="0"/>
              <a:t> </a:t>
            </a:r>
            <a:r>
              <a:rPr lang="es-ES" dirty="0" err="1"/>
              <a:t>item</a:t>
            </a:r>
            <a:r>
              <a:rPr lang="es-ES" dirty="0"/>
              <a:t> en las intersecciones de</a:t>
            </a:r>
            <a:r>
              <a:rPr lang="es-ES" baseline="0" dirty="0"/>
              <a:t> Scope boxes para sustituir la </a:t>
            </a:r>
            <a:r>
              <a:rPr lang="es-ES" baseline="0" dirty="0" err="1"/>
              <a:t>bubble</a:t>
            </a:r>
            <a:r>
              <a:rPr lang="es-ES" baseline="0" dirty="0"/>
              <a:t> mal posicionada por </a:t>
            </a:r>
            <a:r>
              <a:rPr lang="es-ES" baseline="0" dirty="0" err="1"/>
              <a:t>revit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9530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SCRIPTING BÁSICO EN PYTHON</a:t>
            </a:r>
          </a:p>
          <a:p>
            <a:r>
              <a:rPr lang="es-ES" dirty="0"/>
              <a:t>TAREAS COTIDIANAS COMPLEJAS</a:t>
            </a:r>
          </a:p>
          <a:p>
            <a:endParaRPr lang="es-ES" dirty="0"/>
          </a:p>
          <a:p>
            <a:r>
              <a:rPr lang="es-ES" dirty="0"/>
              <a:t>Limpieza de </a:t>
            </a:r>
            <a:r>
              <a:rPr lang="es-ES" dirty="0" err="1"/>
              <a:t>worksets</a:t>
            </a:r>
            <a:r>
              <a:rPr lang="es-ES" dirty="0"/>
              <a:t> a definir por el usuario.</a:t>
            </a:r>
          </a:p>
          <a:p>
            <a:r>
              <a:rPr lang="es-ES" dirty="0"/>
              <a:t>Asignación y actualización de </a:t>
            </a:r>
            <a:r>
              <a:rPr lang="es-ES" dirty="0" err="1"/>
              <a:t>Sequence</a:t>
            </a:r>
            <a:r>
              <a:rPr lang="es-ES" dirty="0"/>
              <a:t> </a:t>
            </a:r>
            <a:r>
              <a:rPr lang="es-ES" dirty="0" err="1"/>
              <a:t>Number</a:t>
            </a:r>
            <a:r>
              <a:rPr lang="es-ES" dirty="0"/>
              <a:t> </a:t>
            </a:r>
            <a:r>
              <a:rPr lang="es-ES" dirty="0" err="1"/>
              <a:t>by</a:t>
            </a:r>
            <a:r>
              <a:rPr lang="es-ES" dirty="0"/>
              <a:t> </a:t>
            </a:r>
            <a:r>
              <a:rPr lang="es-ES" dirty="0" err="1"/>
              <a:t>Ids</a:t>
            </a:r>
            <a:r>
              <a:rPr lang="es-ES" dirty="0"/>
              <a:t> en los modelos.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5030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SCRIPTING BÁSICO EN PYTHON</a:t>
            </a:r>
          </a:p>
          <a:p>
            <a:r>
              <a:rPr lang="es-ES" dirty="0"/>
              <a:t>TAREAS COTIDIANAS COMPLEJAS</a:t>
            </a:r>
          </a:p>
          <a:p>
            <a:r>
              <a:rPr lang="es-ES" dirty="0"/>
              <a:t>Contexto:</a:t>
            </a:r>
          </a:p>
          <a:p>
            <a:r>
              <a:rPr lang="es-ES" dirty="0"/>
              <a:t>Deseamos ver una representación grafica en planta de la zona de visibilidad de cada cámara de seguridad (fija, móvil o 360º)</a:t>
            </a:r>
          </a:p>
          <a:p>
            <a:r>
              <a:rPr lang="es-ES" dirty="0"/>
              <a:t>Solución:</a:t>
            </a:r>
          </a:p>
          <a:p>
            <a:r>
              <a:rPr lang="es-ES" dirty="0"/>
              <a:t>Automatización para calcular la interacción de la cámara con los objetos que la rodean</a:t>
            </a:r>
          </a:p>
          <a:p>
            <a:r>
              <a:rPr lang="es-ES" dirty="0"/>
              <a:t>Ejecución:</a:t>
            </a:r>
          </a:p>
          <a:p>
            <a:r>
              <a:rPr lang="es-ES" dirty="0"/>
              <a:t>Proyecta rayos (vectores</a:t>
            </a:r>
            <a:r>
              <a:rPr lang="es-ES" baseline="0" dirty="0"/>
              <a:t> definidos</a:t>
            </a:r>
            <a:r>
              <a:rPr lang="es-ES" dirty="0"/>
              <a:t>) hacia</a:t>
            </a:r>
            <a:r>
              <a:rPr lang="es-ES" baseline="0" dirty="0"/>
              <a:t> el modelo (no es necesario iterar por cada objeto del modelo)</a:t>
            </a:r>
            <a:r>
              <a:rPr lang="es-ES" dirty="0"/>
              <a:t>, utilizando únicamente </a:t>
            </a:r>
            <a:r>
              <a:rPr lang="es-ES" baseline="0" dirty="0" err="1"/>
              <a:t>costom</a:t>
            </a:r>
            <a:r>
              <a:rPr lang="es-ES" baseline="0" dirty="0"/>
              <a:t> y </a:t>
            </a:r>
            <a:r>
              <a:rPr lang="es-ES" baseline="0" dirty="0" err="1"/>
              <a:t>built</a:t>
            </a:r>
            <a:r>
              <a:rPr lang="es-ES" baseline="0" dirty="0"/>
              <a:t> in </a:t>
            </a:r>
            <a:r>
              <a:rPr lang="es-ES" baseline="0" dirty="0" err="1"/>
              <a:t>nodes</a:t>
            </a:r>
            <a:r>
              <a:rPr lang="es-ES" baseline="0" dirty="0"/>
              <a:t>.</a:t>
            </a:r>
          </a:p>
          <a:p>
            <a:r>
              <a:rPr lang="es-ES" baseline="0" dirty="0"/>
              <a:t>Posteriormente procesa los puntos de impacto de cada rayo y crea un contorno en planta con la zona de visión de la </a:t>
            </a:r>
            <a:r>
              <a:rPr lang="es-ES" baseline="0" dirty="0" err="1"/>
              <a:t>camara</a:t>
            </a:r>
            <a:endParaRPr lang="es-ES" baseline="0" dirty="0"/>
          </a:p>
          <a:p>
            <a:endParaRPr lang="es-ES" baseline="0" dirty="0"/>
          </a:p>
          <a:p>
            <a:r>
              <a:rPr lang="es-ES" baseline="0" dirty="0"/>
              <a:t>Evolución:</a:t>
            </a:r>
          </a:p>
          <a:p>
            <a:r>
              <a:rPr lang="es-ES" baseline="0" dirty="0"/>
              <a:t>Utilizando la api dese Python somos capaces de tener mas control sobre los rayos que lanzamos, lo que nos permite diferenciar  el comportamiento de la cámara según su naturaleza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21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POO Y EL USO DE FUNCIONES, CLASES Y LIBREARIAS PROPIAS</a:t>
            </a:r>
          </a:p>
          <a:p>
            <a:r>
              <a:rPr lang="es-ES" dirty="0"/>
              <a:t>LA CALIDAD EN GRANDES PROYECTOS</a:t>
            </a:r>
          </a:p>
          <a:p>
            <a:endParaRPr lang="es-ES" dirty="0"/>
          </a:p>
          <a:p>
            <a:r>
              <a:rPr lang="es-ES" dirty="0"/>
              <a:t>Contexto:</a:t>
            </a:r>
          </a:p>
          <a:p>
            <a:r>
              <a:rPr lang="es-ES" dirty="0"/>
              <a:t>Tenemos</a:t>
            </a:r>
            <a:r>
              <a:rPr lang="es-ES" baseline="0" dirty="0"/>
              <a:t> miles de vistas</a:t>
            </a:r>
            <a:endParaRPr lang="es-ES" dirty="0"/>
          </a:p>
          <a:p>
            <a:r>
              <a:rPr lang="es-ES" dirty="0"/>
              <a:t>Queremos</a:t>
            </a:r>
            <a:r>
              <a:rPr lang="es-ES" baseline="0" dirty="0"/>
              <a:t> colocar </a:t>
            </a:r>
            <a:r>
              <a:rPr lang="es-ES" baseline="0" dirty="0" err="1"/>
              <a:t>matchalines</a:t>
            </a:r>
            <a:r>
              <a:rPr lang="es-ES" baseline="0" dirty="0"/>
              <a:t> en las vistas documentales del proyecto</a:t>
            </a:r>
            <a:endParaRPr lang="es-ES" dirty="0"/>
          </a:p>
          <a:p>
            <a:endParaRPr lang="es-ES" dirty="0"/>
          </a:p>
          <a:p>
            <a:r>
              <a:rPr lang="es-ES" dirty="0"/>
              <a:t>Solución:</a:t>
            </a:r>
          </a:p>
          <a:p>
            <a:r>
              <a:rPr lang="es-ES" dirty="0"/>
              <a:t>De nuevo es la automatización</a:t>
            </a:r>
            <a:r>
              <a:rPr lang="es-ES" baseline="0" dirty="0"/>
              <a:t> del proceso</a:t>
            </a:r>
            <a:endParaRPr lang="es-ES" dirty="0"/>
          </a:p>
          <a:p>
            <a:endParaRPr lang="es-ES" dirty="0"/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Ejecución: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El código sitúa cada vista según su</a:t>
            </a:r>
            <a:r>
              <a:rPr lang="es-ES" baseline="0" dirty="0"/>
              <a:t> </a:t>
            </a:r>
            <a:r>
              <a:rPr lang="es-ES" dirty="0" err="1"/>
              <a:t>scopebox</a:t>
            </a:r>
            <a:r>
              <a:rPr lang="es-ES" dirty="0"/>
              <a:t> en una matriz y la asigna sus correspondientes matachines en base a su posición y vistas limítrofes.</a:t>
            </a:r>
          </a:p>
          <a:p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064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POO Y EL USO DE FUNCIONES, CLASES Y LIBREARIAS PROPIAS</a:t>
            </a:r>
          </a:p>
          <a:p>
            <a:r>
              <a:rPr lang="es-ES" dirty="0"/>
              <a:t>LA CALIDAD EN GRANDES PROYECTOS</a:t>
            </a:r>
          </a:p>
          <a:p>
            <a:endParaRPr lang="es-ES" dirty="0"/>
          </a:p>
          <a:p>
            <a:r>
              <a:rPr lang="es-ES" dirty="0"/>
              <a:t>Contexto:</a:t>
            </a:r>
          </a:p>
          <a:p>
            <a:r>
              <a:rPr lang="es-ES" dirty="0"/>
              <a:t>Tenemos millones de objetos (instancias</a:t>
            </a:r>
            <a:r>
              <a:rPr lang="es-ES" baseline="0" dirty="0"/>
              <a:t> de un tipo y familia determinados</a:t>
            </a:r>
            <a:r>
              <a:rPr lang="es-ES" dirty="0"/>
              <a:t>) diseminados</a:t>
            </a:r>
            <a:r>
              <a:rPr lang="es-ES" baseline="0" dirty="0"/>
              <a:t> por un montón de modelos.</a:t>
            </a:r>
          </a:p>
          <a:p>
            <a:r>
              <a:rPr lang="es-ES" baseline="0" dirty="0"/>
              <a:t>Necesitamos tener información de localización en cada objeto para poder automatizar las tareas posteriores, de: 4d, 5d…</a:t>
            </a:r>
          </a:p>
          <a:p>
            <a:endParaRPr lang="es-ES" dirty="0"/>
          </a:p>
          <a:p>
            <a:r>
              <a:rPr lang="es-ES" dirty="0"/>
              <a:t>Solución:</a:t>
            </a:r>
          </a:p>
          <a:p>
            <a:r>
              <a:rPr lang="es-ES" dirty="0"/>
              <a:t>Asignar</a:t>
            </a:r>
            <a:r>
              <a:rPr lang="es-ES" baseline="0" dirty="0"/>
              <a:t> automáticamente parámetros de posición a cada objeto según un modelo común de divisiones.</a:t>
            </a:r>
          </a:p>
          <a:p>
            <a:endParaRPr lang="es-ES" baseline="0" dirty="0"/>
          </a:p>
          <a:p>
            <a:r>
              <a:rPr lang="es-ES" baseline="0" dirty="0"/>
              <a:t>Ejecución:</a:t>
            </a:r>
            <a:endParaRPr lang="es-ES" dirty="0"/>
          </a:p>
          <a:p>
            <a:r>
              <a:rPr lang="es-ES" dirty="0"/>
              <a:t>El código maneja toda la estructura del</a:t>
            </a:r>
            <a:r>
              <a:rPr lang="es-ES" baseline="0" dirty="0"/>
              <a:t> programa, nos permite evaluar para cada objeto del modelo, su posición y su relación con el modelo general de divisiones del proyecto.</a:t>
            </a:r>
          </a:p>
          <a:p>
            <a:r>
              <a:rPr lang="es-ES" baseline="0" dirty="0"/>
              <a:t>También nos permite aplicar diferentes reglas de relación entre el objeto y el modelo de divisiones según la naturaleza del objeto.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114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SCRIPTING BÁSICO EN PYTHON</a:t>
            </a:r>
          </a:p>
          <a:p>
            <a:r>
              <a:rPr lang="es-ES" dirty="0"/>
              <a:t>TAREAS COTIDIANAS COMPLEJAS</a:t>
            </a:r>
          </a:p>
          <a:p>
            <a:endParaRPr lang="es-ES" dirty="0"/>
          </a:p>
          <a:p>
            <a:r>
              <a:rPr lang="es-ES" dirty="0"/>
              <a:t>Contexto:</a:t>
            </a:r>
          </a:p>
          <a:p>
            <a:r>
              <a:rPr lang="es-ES" dirty="0"/>
              <a:t>Tenemos un proyecto muy grande</a:t>
            </a:r>
          </a:p>
          <a:p>
            <a:r>
              <a:rPr lang="es-ES" dirty="0"/>
              <a:t>Con</a:t>
            </a:r>
            <a:r>
              <a:rPr lang="es-ES" baseline="0" dirty="0"/>
              <a:t> muchos equipos trabajando a la vez</a:t>
            </a:r>
          </a:p>
          <a:p>
            <a:r>
              <a:rPr lang="es-ES" baseline="0" dirty="0"/>
              <a:t>Esto produce muchos modelos con diferentes orígenes</a:t>
            </a:r>
          </a:p>
          <a:p>
            <a:r>
              <a:rPr lang="es-ES" dirty="0"/>
              <a:t>La calidad es un factor critico tener en cuenta, debemos ser capaces</a:t>
            </a:r>
            <a:r>
              <a:rPr lang="es-ES" baseline="0" dirty="0"/>
              <a:t> de controlar todo este enjambre</a:t>
            </a:r>
            <a:endParaRPr lang="es-ES" dirty="0"/>
          </a:p>
          <a:p>
            <a:endParaRPr lang="es-ES" dirty="0"/>
          </a:p>
          <a:p>
            <a:r>
              <a:rPr lang="es-ES" dirty="0"/>
              <a:t>Solución:</a:t>
            </a:r>
          </a:p>
          <a:p>
            <a:r>
              <a:rPr lang="es-ES" dirty="0"/>
              <a:t>Automatización de procesos de comprobación de calidad</a:t>
            </a:r>
          </a:p>
          <a:p>
            <a:endParaRPr lang="es-ES" dirty="0"/>
          </a:p>
          <a:p>
            <a:r>
              <a:rPr lang="es-ES" dirty="0"/>
              <a:t>Ejecución:</a:t>
            </a:r>
          </a:p>
          <a:p>
            <a:r>
              <a:rPr lang="es-ES" dirty="0"/>
              <a:t>Código solo maneja la apertura de modelos, el resto se hace desde nodos personalizados</a:t>
            </a:r>
            <a:r>
              <a:rPr lang="es-ES" baseline="0" dirty="0"/>
              <a:t> y paquetes de Dynamo.</a:t>
            </a:r>
          </a:p>
          <a:p>
            <a:r>
              <a:rPr lang="es-ES" baseline="0" dirty="0"/>
              <a:t>Da como resultado múltiples archivos Excel y una ventana resumen.</a:t>
            </a:r>
          </a:p>
          <a:p>
            <a:endParaRPr lang="es-ES" baseline="0" dirty="0"/>
          </a:p>
          <a:p>
            <a:r>
              <a:rPr lang="es-ES" baseline="0" dirty="0"/>
              <a:t>Evolución:</a:t>
            </a:r>
          </a:p>
          <a:p>
            <a:r>
              <a:rPr lang="es-ES" baseline="0" dirty="0"/>
              <a:t>Esto no es lo mas adecuado para controlar los mismos datos en múltiples modelos, por lo que debemos dar un salto cualitativo en cuanto a la complejidad de la programación.</a:t>
            </a:r>
            <a:endParaRPr lang="es-ES" dirty="0"/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1858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POO Y EL USO DE FUNCIONES, CLASES Y LIBREARIAS PROPIAS</a:t>
            </a:r>
          </a:p>
          <a:p>
            <a:r>
              <a:rPr lang="es-ES" dirty="0"/>
              <a:t>LA CALIDAD EN GRANDES PROYECTOS</a:t>
            </a:r>
          </a:p>
          <a:p>
            <a:r>
              <a:rPr lang="es-ES" dirty="0"/>
              <a:t>Contexto:</a:t>
            </a:r>
          </a:p>
          <a:p>
            <a:r>
              <a:rPr lang="es-ES" dirty="0"/>
              <a:t>Tenemos múltiples archivos de salida, por lo que es vital conseguir centralizarlos para realizar consultas sobre</a:t>
            </a:r>
            <a:r>
              <a:rPr lang="es-ES" baseline="0" dirty="0"/>
              <a:t> los datos y poder obtener datos procesados</a:t>
            </a:r>
          </a:p>
          <a:p>
            <a:endParaRPr lang="es-ES" dirty="0"/>
          </a:p>
          <a:p>
            <a:r>
              <a:rPr lang="es-ES" dirty="0"/>
              <a:t>Solución:</a:t>
            </a:r>
          </a:p>
          <a:p>
            <a:r>
              <a:rPr lang="es-ES" dirty="0"/>
              <a:t>Automatización de procesos de comprobación de calidad y volcado</a:t>
            </a:r>
            <a:r>
              <a:rPr lang="es-ES" baseline="0" dirty="0"/>
              <a:t> en una base de datos</a:t>
            </a:r>
            <a:endParaRPr lang="es-ES" dirty="0"/>
          </a:p>
          <a:p>
            <a:endParaRPr lang="es-ES" dirty="0"/>
          </a:p>
          <a:p>
            <a:r>
              <a:rPr lang="es-ES" dirty="0"/>
              <a:t>Ejecución:</a:t>
            </a:r>
          </a:p>
          <a:p>
            <a:r>
              <a:rPr lang="es-ES" dirty="0"/>
              <a:t>El código maneja todo el proceso, incluso la escritura en base</a:t>
            </a:r>
            <a:r>
              <a:rPr lang="es-ES" baseline="0" dirty="0"/>
              <a:t> de datos SQL, esto permite optimizar el proceso de apertura de modelos para minimizar el uso de memoria.</a:t>
            </a:r>
          </a:p>
          <a:p>
            <a:r>
              <a:rPr lang="es-ES" baseline="0" dirty="0"/>
              <a:t>Da como resultado una base de datos con entradas independientes de los errores de cada modelo.</a:t>
            </a:r>
          </a:p>
          <a:p>
            <a:endParaRPr lang="es-ES" baseline="0" dirty="0"/>
          </a:p>
          <a:p>
            <a:r>
              <a:rPr lang="es-ES" baseline="0" dirty="0"/>
              <a:t>Evolución:</a:t>
            </a:r>
          </a:p>
          <a:p>
            <a:r>
              <a:rPr lang="es-ES" baseline="0" dirty="0"/>
              <a:t>Seguimos teniendo presente el problema de los diálogos de error o </a:t>
            </a:r>
            <a:r>
              <a:rPr lang="es-ES" baseline="0" dirty="0" err="1"/>
              <a:t>warning</a:t>
            </a:r>
            <a:r>
              <a:rPr lang="es-ES" baseline="0" dirty="0"/>
              <a:t> que puede lanzar Revit según el modelo que estemos abriendo.</a:t>
            </a:r>
          </a:p>
          <a:p>
            <a:r>
              <a:rPr lang="es-ES" baseline="0" dirty="0"/>
              <a:t>Para esto problema nos vemos obligados a dar el salto a un </a:t>
            </a:r>
            <a:r>
              <a:rPr lang="es-ES" baseline="0" dirty="0" err="1"/>
              <a:t>framework</a:t>
            </a:r>
            <a:r>
              <a:rPr lang="es-ES" baseline="0" dirty="0"/>
              <a:t> de desarrollo como es Microsoft </a:t>
            </a:r>
            <a:r>
              <a:rPr lang="es-ES" baseline="0" dirty="0" err="1"/>
              <a:t>.Net</a:t>
            </a:r>
            <a:r>
              <a:rPr lang="es-ES" baseline="0" dirty="0"/>
              <a:t> que nos permite gestionar los eventos de la api de Revit para evitar estos cuadros de dialogo.</a:t>
            </a: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3918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7485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7426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118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46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POTENCIA DESDE EL INICIO</a:t>
            </a:r>
          </a:p>
          <a:p>
            <a:r>
              <a:rPr lang="es-ES" dirty="0"/>
              <a:t>MANTENIMIENTO DIARIO DE MODELOS</a:t>
            </a:r>
          </a:p>
          <a:p>
            <a:endParaRPr lang="es-ES" dirty="0"/>
          </a:p>
          <a:p>
            <a:r>
              <a:rPr lang="es-ES" dirty="0"/>
              <a:t>Contexto:</a:t>
            </a:r>
          </a:p>
          <a:p>
            <a:r>
              <a:rPr lang="es-ES" dirty="0"/>
              <a:t>Tenemos</a:t>
            </a:r>
            <a:r>
              <a:rPr lang="es-ES" baseline="0" dirty="0"/>
              <a:t> muchos modelos y tenemos que entregados cada semana asegurando una calidad y coherencia </a:t>
            </a:r>
            <a:r>
              <a:rPr lang="es-ES" baseline="0" dirty="0" err="1"/>
              <a:t>minimas</a:t>
            </a:r>
            <a:r>
              <a:rPr lang="es-ES" baseline="0" dirty="0"/>
              <a:t>. </a:t>
            </a:r>
            <a:endParaRPr lang="es-ES" dirty="0"/>
          </a:p>
          <a:p>
            <a:endParaRPr lang="es-ES" dirty="0"/>
          </a:p>
          <a:p>
            <a:r>
              <a:rPr lang="es-ES" dirty="0"/>
              <a:t>Solución:</a:t>
            </a:r>
          </a:p>
          <a:p>
            <a:r>
              <a:rPr lang="es-ES" baseline="0" dirty="0"/>
              <a:t>Script básico para purgar el Browser y  los elementos que aumentan innecesariamente el tamaño del modelo.</a:t>
            </a:r>
          </a:p>
          <a:p>
            <a:endParaRPr lang="es-ES" dirty="0"/>
          </a:p>
          <a:p>
            <a:r>
              <a:rPr lang="es-ES" dirty="0"/>
              <a:t>Ejecución:</a:t>
            </a:r>
          </a:p>
          <a:p>
            <a:r>
              <a:rPr lang="es-ES" dirty="0"/>
              <a:t>Mediante</a:t>
            </a:r>
            <a:r>
              <a:rPr lang="es-ES" baseline="0" dirty="0"/>
              <a:t> el uso de </a:t>
            </a:r>
            <a:r>
              <a:rPr lang="es-ES" baseline="0" dirty="0" err="1"/>
              <a:t>dynamo</a:t>
            </a:r>
            <a:r>
              <a:rPr lang="es-ES" baseline="0" dirty="0"/>
              <a:t> </a:t>
            </a:r>
            <a:r>
              <a:rPr lang="es-ES" baseline="0" dirty="0" err="1"/>
              <a:t>player</a:t>
            </a:r>
            <a:r>
              <a:rPr lang="es-ES" baseline="0" dirty="0"/>
              <a:t> podemos ejecutar estos pequeños scripts secuencialmente en todos los modelos de forma muy rápida y cómoda.</a:t>
            </a:r>
            <a:endParaRPr lang="es-ES" dirty="0"/>
          </a:p>
          <a:p>
            <a:endParaRPr lang="es-ES" dirty="0"/>
          </a:p>
          <a:p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92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POTENCIA DESDE EL INICIO</a:t>
            </a:r>
          </a:p>
          <a:p>
            <a:r>
              <a:rPr lang="es-ES" dirty="0"/>
              <a:t>MANTENIMIENTO DIARIO DE MODELOS</a:t>
            </a:r>
          </a:p>
          <a:p>
            <a:endParaRPr lang="es-ES" dirty="0"/>
          </a:p>
          <a:p>
            <a:r>
              <a:rPr lang="es-ES" dirty="0"/>
              <a:t>Contexto:</a:t>
            </a:r>
          </a:p>
          <a:p>
            <a:r>
              <a:rPr lang="es-ES" baseline="0" dirty="0"/>
              <a:t>Idealmente todos los modelos deberían estar sincronizados con una base de datos de tipos y familias, pero a la hora de modelar se suelen crear, duplicar o borrar tipos y familias en los modelos para agilizar el trabajo. </a:t>
            </a:r>
            <a:endParaRPr lang="es-ES" dirty="0"/>
          </a:p>
          <a:p>
            <a:endParaRPr lang="es-ES" dirty="0"/>
          </a:p>
          <a:p>
            <a:r>
              <a:rPr lang="es-ES" dirty="0"/>
              <a:t>Solución:</a:t>
            </a:r>
          </a:p>
          <a:p>
            <a:r>
              <a:rPr lang="es-ES" dirty="0"/>
              <a:t>Automatizar la comprobación</a:t>
            </a:r>
            <a:r>
              <a:rPr lang="es-ES" baseline="0" dirty="0"/>
              <a:t> entre modelos y DB.</a:t>
            </a:r>
            <a:endParaRPr lang="es-ES" dirty="0"/>
          </a:p>
          <a:p>
            <a:endParaRPr lang="es-ES" dirty="0"/>
          </a:p>
          <a:p>
            <a:r>
              <a:rPr lang="es-ES" dirty="0"/>
              <a:t>Ejecución:</a:t>
            </a:r>
          </a:p>
          <a:p>
            <a:r>
              <a:rPr lang="es-ES" dirty="0"/>
              <a:t>Se</a:t>
            </a:r>
            <a:r>
              <a:rPr lang="es-ES" baseline="0" dirty="0"/>
              <a:t> vinculan todos los modelos geométricos en un modelo para solo lectura. </a:t>
            </a:r>
          </a:p>
          <a:p>
            <a:r>
              <a:rPr lang="es-ES" baseline="0" dirty="0"/>
              <a:t>Se crea una tabla </a:t>
            </a:r>
            <a:r>
              <a:rPr lang="es-ES" baseline="0" dirty="0" err="1"/>
              <a:t>multicategoria</a:t>
            </a:r>
            <a:r>
              <a:rPr lang="es-ES" baseline="0" dirty="0"/>
              <a:t> con los elementos de cada vinculo.</a:t>
            </a:r>
          </a:p>
          <a:p>
            <a:r>
              <a:rPr lang="es-ES" baseline="0" dirty="0"/>
              <a:t>El script lee la tabla y la compara con la base de datos para devolver las familias que no están en concordancia.</a:t>
            </a:r>
            <a:endParaRPr lang="es-ES" dirty="0"/>
          </a:p>
          <a:p>
            <a:endParaRPr lang="es-ES" dirty="0"/>
          </a:p>
          <a:p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9577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POTENCIA DESDE EL INICIO</a:t>
            </a:r>
          </a:p>
          <a:p>
            <a:r>
              <a:rPr lang="es-ES" dirty="0"/>
              <a:t>MANTENIMIENTO DIARIO DE MODELOS</a:t>
            </a:r>
          </a:p>
          <a:p>
            <a:endParaRPr lang="es-ES" dirty="0"/>
          </a:p>
          <a:p>
            <a:r>
              <a:rPr lang="es-ES" dirty="0"/>
              <a:t>Contexto:</a:t>
            </a:r>
          </a:p>
          <a:p>
            <a:r>
              <a:rPr lang="es-ES" dirty="0"/>
              <a:t>En un solo modelo puede llegar a haber </a:t>
            </a:r>
            <a:r>
              <a:rPr lang="es-ES" baseline="0" dirty="0"/>
              <a:t>hasta 50 links diferentes. </a:t>
            </a:r>
          </a:p>
          <a:p>
            <a:r>
              <a:rPr lang="es-ES" baseline="0" dirty="0"/>
              <a:t>Con tal cantidad de links resulta muy costoso comprobar que cada uno esta en su Workset correspondiente</a:t>
            </a:r>
          </a:p>
          <a:p>
            <a:endParaRPr lang="es-ES" dirty="0"/>
          </a:p>
          <a:p>
            <a:r>
              <a:rPr lang="es-ES" dirty="0"/>
              <a:t>Solución:</a:t>
            </a:r>
          </a:p>
          <a:p>
            <a:r>
              <a:rPr lang="es-ES" baseline="0" dirty="0"/>
              <a:t>Automatizar la comprobación encada modelo.</a:t>
            </a:r>
          </a:p>
          <a:p>
            <a:endParaRPr lang="es-ES" dirty="0"/>
          </a:p>
          <a:p>
            <a:r>
              <a:rPr lang="es-ES" dirty="0"/>
              <a:t>Ejecución:</a:t>
            </a:r>
          </a:p>
          <a:p>
            <a:r>
              <a:rPr lang="es-ES" dirty="0"/>
              <a:t>El script lee en un archivo</a:t>
            </a:r>
            <a:r>
              <a:rPr lang="es-ES" baseline="0" dirty="0"/>
              <a:t> en el que están listados todos los modelos del proyecto y su </a:t>
            </a:r>
            <a:r>
              <a:rPr lang="es-ES" baseline="0" dirty="0" err="1"/>
              <a:t>workset</a:t>
            </a:r>
            <a:r>
              <a:rPr lang="es-ES" baseline="0" dirty="0"/>
              <a:t> correspondiente</a:t>
            </a:r>
          </a:p>
          <a:p>
            <a:r>
              <a:rPr lang="es-ES" baseline="0" dirty="0"/>
              <a:t>Comprueba los links existentes y su Workset.</a:t>
            </a:r>
          </a:p>
          <a:p>
            <a:r>
              <a:rPr lang="es-ES" baseline="0" dirty="0"/>
              <a:t>Si no es correcto asigna a cada link el </a:t>
            </a:r>
            <a:r>
              <a:rPr lang="es-ES" baseline="0" dirty="0" err="1"/>
              <a:t>workset</a:t>
            </a:r>
            <a:r>
              <a:rPr lang="es-ES" baseline="0" dirty="0"/>
              <a:t> correspondiente según el archivo</a:t>
            </a:r>
          </a:p>
          <a:p>
            <a:r>
              <a:rPr lang="es-ES" baseline="0" dirty="0"/>
              <a:t>Si no existe el </a:t>
            </a:r>
            <a:r>
              <a:rPr lang="es-ES" baseline="0" dirty="0" err="1"/>
              <a:t>workset</a:t>
            </a:r>
            <a:r>
              <a:rPr lang="es-ES" baseline="0" dirty="0"/>
              <a:t> lo crea.</a:t>
            </a:r>
          </a:p>
          <a:p>
            <a:r>
              <a:rPr lang="es-ES" baseline="0" dirty="0"/>
              <a:t>Devuelve un archivo Excel con la siguiente información:</a:t>
            </a:r>
          </a:p>
          <a:p>
            <a:r>
              <a:rPr lang="es-ES" baseline="0" dirty="0"/>
              <a:t>Workset que deberían ser eliminados si existen</a:t>
            </a:r>
          </a:p>
          <a:p>
            <a:r>
              <a:rPr lang="es-ES" baseline="0" dirty="0"/>
              <a:t>Modelos que no están listados en el Excel de control</a:t>
            </a:r>
          </a:p>
          <a:p>
            <a:r>
              <a:rPr lang="es-ES" baseline="0" dirty="0"/>
              <a:t>La ruta de cada link</a:t>
            </a:r>
          </a:p>
          <a:p>
            <a:r>
              <a:rPr lang="es-ES" baseline="0" dirty="0"/>
              <a:t>Si la ruta de cada link está en “Absoluto” o “Relativo” </a:t>
            </a:r>
            <a:endParaRPr lang="es-ES" dirty="0"/>
          </a:p>
          <a:p>
            <a:endParaRPr lang="es-E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403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SCRIPTING BÁSICO EN PYTHON</a:t>
            </a:r>
          </a:p>
          <a:p>
            <a:r>
              <a:rPr lang="es-ES" dirty="0"/>
              <a:t>TAREAS COTIDIANAS COMPLEJAS</a:t>
            </a:r>
          </a:p>
          <a:p>
            <a:r>
              <a:rPr lang="es-ES" dirty="0"/>
              <a:t>Contexto:</a:t>
            </a:r>
          </a:p>
          <a:p>
            <a:r>
              <a:rPr lang="es-ES" dirty="0"/>
              <a:t>Necesitamos crear planos (sheets) con sus respectivas</a:t>
            </a:r>
            <a:r>
              <a:rPr lang="es-ES" baseline="0" dirty="0"/>
              <a:t> vistas y parámetros (datos y clasificación del plano)</a:t>
            </a:r>
            <a:endParaRPr lang="es-ES" dirty="0"/>
          </a:p>
          <a:p>
            <a:endParaRPr lang="es-ES" dirty="0"/>
          </a:p>
          <a:p>
            <a:r>
              <a:rPr lang="es-ES" dirty="0"/>
              <a:t>Solución:</a:t>
            </a:r>
          </a:p>
          <a:p>
            <a:r>
              <a:rPr lang="es-ES" dirty="0"/>
              <a:t>Automatización del proceso a partir de un archivo de datos (Excel)</a:t>
            </a:r>
          </a:p>
          <a:p>
            <a:endParaRPr lang="es-ES" dirty="0"/>
          </a:p>
          <a:p>
            <a:r>
              <a:rPr lang="es-ES" dirty="0"/>
              <a:t>Ejecución: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Creación  de vistas, colocación en planos y relleno de parámetros en un mismo paso. 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Ofrece interacción con el usuario mediante el uso de una interfaz grafica (</a:t>
            </a:r>
            <a:r>
              <a:rPr lang="es-ES" dirty="0" err="1"/>
              <a:t>Winforms</a:t>
            </a:r>
            <a:r>
              <a:rPr lang="es-ES" dirty="0"/>
              <a:t>) con información sobre el proceso.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5078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SCRIPTING BÁSICO EN PYTHON</a:t>
            </a:r>
          </a:p>
          <a:p>
            <a:r>
              <a:rPr lang="es-ES" dirty="0"/>
              <a:t>TAREAS COTIDIANAS COMPLEJAS</a:t>
            </a:r>
          </a:p>
          <a:p>
            <a:endParaRPr lang="es-ES" dirty="0"/>
          </a:p>
          <a:p>
            <a:r>
              <a:rPr lang="es-ES" dirty="0"/>
              <a:t>Contexto:</a:t>
            </a:r>
          </a:p>
          <a:p>
            <a:r>
              <a:rPr lang="es-ES" dirty="0"/>
              <a:t>Tenemos miles de planos en el proyecto</a:t>
            </a:r>
          </a:p>
          <a:p>
            <a:r>
              <a:rPr lang="es-ES" dirty="0"/>
              <a:t>Necesitamos</a:t>
            </a:r>
            <a:r>
              <a:rPr lang="es-ES" baseline="0" dirty="0"/>
              <a:t> automatizar el mantenimiento de los datos asociados a los planos del proyecto</a:t>
            </a:r>
          </a:p>
          <a:p>
            <a:endParaRPr lang="es-ES" dirty="0"/>
          </a:p>
          <a:p>
            <a:r>
              <a:rPr lang="es-ES" dirty="0"/>
              <a:t>Solución:</a:t>
            </a:r>
          </a:p>
          <a:p>
            <a:r>
              <a:rPr lang="es-ES" dirty="0"/>
              <a:t>Automatización del volcado</a:t>
            </a:r>
            <a:r>
              <a:rPr lang="es-ES" baseline="0" dirty="0"/>
              <a:t> de datos desde un archivo externo</a:t>
            </a:r>
            <a:endParaRPr lang="es-ES" dirty="0"/>
          </a:p>
          <a:p>
            <a:endParaRPr lang="es-ES" dirty="0"/>
          </a:p>
          <a:p>
            <a:r>
              <a:rPr lang="es-ES" dirty="0"/>
              <a:t>Ejecución:</a:t>
            </a:r>
          </a:p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Todo el procedo</a:t>
            </a:r>
            <a:r>
              <a:rPr lang="es-ES" baseline="0" dirty="0"/>
              <a:t> de introducción de datos previos</a:t>
            </a:r>
            <a:r>
              <a:rPr lang="es-ES" dirty="0"/>
              <a:t> esta controlado mediante una interfaz grafica de usuario.</a:t>
            </a:r>
          </a:p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AA08C5B-16BD-FD49-979D-AFF933060D8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757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rontPage">
    <p:bg>
      <p:bgPr>
        <a:gradFill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 userDrawn="1"/>
        </p:nvSpPr>
        <p:spPr>
          <a:xfrm>
            <a:off x="100" y="-25"/>
            <a:ext cx="12192000" cy="5013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527381" y="3664775"/>
            <a:ext cx="6816800" cy="1348400"/>
          </a:xfrm>
          <a:prstGeom prst="rect">
            <a:avLst/>
          </a:prstGeom>
          <a:solidFill>
            <a:srgbClr val="A0322D"/>
          </a:solidFill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Clr>
                <a:schemeClr val="lt1"/>
              </a:buClr>
              <a:buSzPct val="100000"/>
              <a:buFont typeface="Arial"/>
              <a:buNone/>
              <a:defRPr sz="400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None/>
              <a:defRPr sz="2400"/>
            </a:lvl2pPr>
            <a:lvl3pPr lvl="2" indent="0" rtl="0">
              <a:spcBef>
                <a:spcPts val="0"/>
              </a:spcBef>
              <a:buNone/>
              <a:defRPr sz="2400"/>
            </a:lvl3pPr>
            <a:lvl4pPr lvl="3" indent="0" rtl="0">
              <a:spcBef>
                <a:spcPts val="0"/>
              </a:spcBef>
              <a:buNone/>
              <a:defRPr sz="2400"/>
            </a:lvl4pPr>
            <a:lvl5pPr lvl="4" indent="0" rtl="0">
              <a:spcBef>
                <a:spcPts val="0"/>
              </a:spcBef>
              <a:buNone/>
              <a:defRPr sz="2400"/>
            </a:lvl5pPr>
            <a:lvl6pPr lvl="5" indent="0" rtl="0">
              <a:spcBef>
                <a:spcPts val="0"/>
              </a:spcBef>
              <a:buNone/>
              <a:defRPr sz="2400"/>
            </a:lvl6pPr>
            <a:lvl7pPr lvl="6" indent="0" rtl="0">
              <a:spcBef>
                <a:spcPts val="0"/>
              </a:spcBef>
              <a:buNone/>
              <a:defRPr sz="2400"/>
            </a:lvl7pPr>
            <a:lvl8pPr lvl="7" indent="0" rtl="0">
              <a:spcBef>
                <a:spcPts val="0"/>
              </a:spcBef>
              <a:buNone/>
              <a:defRPr sz="2400"/>
            </a:lvl8pPr>
            <a:lvl9pPr lvl="8" indent="0" rtl="0">
              <a:spcBef>
                <a:spcPts val="0"/>
              </a:spcBef>
              <a:buNone/>
              <a:defRPr sz="2400"/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527367" y="5013360"/>
            <a:ext cx="6810000" cy="517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>
                <a:solidFill>
                  <a:srgbClr val="A0322D"/>
                </a:solidFill>
              </a:defRPr>
            </a:lvl1pPr>
            <a:lvl2pPr lvl="1" rtl="0">
              <a:spcBef>
                <a:spcPts val="0"/>
              </a:spcBef>
              <a:buNone/>
              <a:defRPr/>
            </a:lvl2pPr>
            <a:lvl3pPr lvl="2" rtl="0">
              <a:spcBef>
                <a:spcPts val="0"/>
              </a:spcBef>
              <a:buNone/>
              <a:defRPr/>
            </a:lvl3pPr>
            <a:lvl4pPr lvl="3" rtl="0">
              <a:spcBef>
                <a:spcPts val="0"/>
              </a:spcBef>
              <a:buNone/>
              <a:defRPr/>
            </a:lvl4pPr>
            <a:lvl5pPr lvl="4" rtl="0">
              <a:spcBef>
                <a:spcPts val="0"/>
              </a:spcBef>
              <a:buNone/>
              <a:defRPr/>
            </a:lvl5pPr>
            <a:lvl6pPr lvl="5" rtl="0">
              <a:spcBef>
                <a:spcPts val="0"/>
              </a:spcBef>
              <a:buNone/>
              <a:defRPr/>
            </a:lvl6pPr>
            <a:lvl7pPr lvl="6" rtl="0">
              <a:spcBef>
                <a:spcPts val="0"/>
              </a:spcBef>
              <a:buNone/>
              <a:defRPr/>
            </a:lvl7pPr>
            <a:lvl8pPr lvl="7" rtl="0">
              <a:spcBef>
                <a:spcPts val="0"/>
              </a:spcBef>
              <a:buNone/>
              <a:defRPr/>
            </a:lvl8pPr>
            <a:lvl9pPr lvl="8" rtl="0">
              <a:spcBef>
                <a:spcPts val="0"/>
              </a:spcBef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subTitle" idx="2"/>
          </p:nvPr>
        </p:nvSpPr>
        <p:spPr>
          <a:xfrm>
            <a:off x="527200" y="5530860"/>
            <a:ext cx="6810000" cy="948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None/>
              <a:defRPr sz="1600">
                <a:solidFill>
                  <a:srgbClr val="645569"/>
                </a:solidFill>
              </a:defRPr>
            </a:lvl1pPr>
            <a:lvl2pPr lvl="1" rtl="0">
              <a:spcBef>
                <a:spcPts val="0"/>
              </a:spcBef>
              <a:buNone/>
              <a:defRPr>
                <a:solidFill>
                  <a:srgbClr val="645569"/>
                </a:solidFill>
              </a:defRPr>
            </a:lvl2pPr>
            <a:lvl3pPr lvl="2" rtl="0">
              <a:spcBef>
                <a:spcPts val="0"/>
              </a:spcBef>
              <a:buNone/>
              <a:defRPr>
                <a:solidFill>
                  <a:srgbClr val="645569"/>
                </a:solidFill>
              </a:defRPr>
            </a:lvl3pPr>
            <a:lvl4pPr lvl="3" rtl="0">
              <a:spcBef>
                <a:spcPts val="0"/>
              </a:spcBef>
              <a:buNone/>
              <a:defRPr>
                <a:solidFill>
                  <a:srgbClr val="645569"/>
                </a:solidFill>
              </a:defRPr>
            </a:lvl4pPr>
            <a:lvl5pPr lvl="4" rtl="0">
              <a:spcBef>
                <a:spcPts val="0"/>
              </a:spcBef>
              <a:buNone/>
              <a:defRPr>
                <a:solidFill>
                  <a:srgbClr val="645569"/>
                </a:solidFill>
              </a:defRPr>
            </a:lvl5pPr>
            <a:lvl6pPr lvl="5" rtl="0">
              <a:spcBef>
                <a:spcPts val="0"/>
              </a:spcBef>
              <a:buNone/>
              <a:defRPr>
                <a:solidFill>
                  <a:srgbClr val="645569"/>
                </a:solidFill>
              </a:defRPr>
            </a:lvl6pPr>
            <a:lvl7pPr lvl="6" rtl="0">
              <a:spcBef>
                <a:spcPts val="0"/>
              </a:spcBef>
              <a:buNone/>
              <a:defRPr>
                <a:solidFill>
                  <a:srgbClr val="645569"/>
                </a:solidFill>
              </a:defRPr>
            </a:lvl7pPr>
            <a:lvl8pPr lvl="7" rtl="0">
              <a:spcBef>
                <a:spcPts val="0"/>
              </a:spcBef>
              <a:buNone/>
              <a:defRPr>
                <a:solidFill>
                  <a:srgbClr val="645569"/>
                </a:solidFill>
              </a:defRPr>
            </a:lvl8pPr>
            <a:lvl9pPr lvl="8" rtl="0">
              <a:spcBef>
                <a:spcPts val="0"/>
              </a:spcBef>
              <a:buNone/>
              <a:defRPr>
                <a:solidFill>
                  <a:srgbClr val="645569"/>
                </a:solidFill>
              </a:defRPr>
            </a:lvl9pPr>
          </a:lstStyle>
          <a:p>
            <a:endParaRPr dirty="0"/>
          </a:p>
        </p:txBody>
      </p:sp>
      <p:pic>
        <p:nvPicPr>
          <p:cNvPr id="14" name="Shape 14" descr="iconoDynMad200x200.png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01600" y="6231600"/>
            <a:ext cx="524800" cy="5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723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42999"/>
            <a:ext cx="9144000" cy="2366963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5400">
                <a:solidFill>
                  <a:srgbClr val="00B5E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solidFill>
                  <a:srgbClr val="00B5E2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478" y="466189"/>
            <a:ext cx="2194560" cy="300205"/>
          </a:xfrm>
          <a:prstGeom prst="rect">
            <a:avLst/>
          </a:prstGeom>
        </p:spPr>
      </p:pic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6435600"/>
            <a:ext cx="2468880" cy="18288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E2"/>
                </a:solidFill>
              </a:defRPr>
            </a:lvl1pPr>
          </a:lstStyle>
          <a:p>
            <a:r>
              <a:rPr lang="en-US"/>
              <a:t>Month, Day, Year</a:t>
            </a:r>
            <a:endParaRPr lang="en-US" dirty="0"/>
          </a:p>
        </p:txBody>
      </p:sp>
      <p:pic>
        <p:nvPicPr>
          <p:cNvPr id="7" name="Shape 14" descr="iconoDynMad200x200.png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600" y="6231600"/>
            <a:ext cx="524800" cy="5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152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2501" y="1148420"/>
            <a:ext cx="11270299" cy="5019992"/>
          </a:xfrm>
          <a:prstGeom prst="rect">
            <a:avLst/>
          </a:prstGeom>
        </p:spPr>
        <p:txBody>
          <a:bodyPr bIns="0"/>
          <a:lstStyle>
            <a:lvl1pPr>
              <a:lnSpc>
                <a:spcPct val="100000"/>
              </a:lnSpc>
              <a:defRPr sz="2400">
                <a:solidFill>
                  <a:srgbClr val="00B5E2"/>
                </a:solidFill>
              </a:defRPr>
            </a:lvl1pPr>
            <a:lvl2pPr marL="457200">
              <a:lnSpc>
                <a:spcPct val="100000"/>
              </a:lnSpc>
              <a:spcBef>
                <a:spcPts val="400"/>
              </a:spcBef>
              <a:defRPr sz="2200">
                <a:solidFill>
                  <a:srgbClr val="00B5E2"/>
                </a:solidFill>
              </a:defRPr>
            </a:lvl2pPr>
            <a:lvl3pPr marL="621792">
              <a:lnSpc>
                <a:spcPct val="100000"/>
              </a:lnSpc>
              <a:spcBef>
                <a:spcPts val="400"/>
              </a:spcBef>
              <a:defRPr sz="2000">
                <a:solidFill>
                  <a:srgbClr val="00B5E2"/>
                </a:solidFill>
              </a:defRPr>
            </a:lvl3pPr>
            <a:lvl4pPr marL="868680" indent="-182880">
              <a:lnSpc>
                <a:spcPct val="100000"/>
              </a:lnSpc>
              <a:spcBef>
                <a:spcPts val="400"/>
              </a:spcBef>
              <a:defRPr sz="2000">
                <a:solidFill>
                  <a:srgbClr val="00B5E2"/>
                </a:solidFill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>
          <a:xfrm>
            <a:off x="3406775" y="6430279"/>
            <a:ext cx="5394960" cy="182880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0299" cy="5394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0322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80548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0299" cy="5394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0322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155192"/>
            <a:ext cx="5410200" cy="4351339"/>
          </a:xfrm>
          <a:prstGeom prst="rect">
            <a:avLst/>
          </a:prstGeom>
        </p:spPr>
        <p:txBody>
          <a:bodyPr tIns="0" bIns="0"/>
          <a:lstStyle>
            <a:lvl1pPr>
              <a:defRPr sz="2400">
                <a:solidFill>
                  <a:srgbClr val="00B5E2"/>
                </a:solidFill>
              </a:defRPr>
            </a:lvl1pPr>
            <a:lvl2pPr marL="457200" indent="-182880">
              <a:spcBef>
                <a:spcPts val="400"/>
              </a:spcBef>
              <a:defRPr sz="2200">
                <a:solidFill>
                  <a:srgbClr val="00B5E2"/>
                </a:solidFill>
              </a:defRPr>
            </a:lvl2pPr>
            <a:lvl3pPr marL="621792" indent="-182880">
              <a:defRPr sz="2000">
                <a:solidFill>
                  <a:srgbClr val="00B5E2"/>
                </a:solidFill>
              </a:defRPr>
            </a:lvl3pPr>
            <a:lvl4pPr marL="868600" indent="-182880">
              <a:defRPr sz="2000">
                <a:solidFill>
                  <a:srgbClr val="00B5E2"/>
                </a:solidFill>
              </a:defRPr>
            </a:lvl4pPr>
            <a:lvl5pPr marL="1051458" indent="-18288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155192"/>
            <a:ext cx="5408612" cy="4351339"/>
          </a:xfrm>
          <a:prstGeom prst="rect">
            <a:avLst/>
          </a:prstGeom>
        </p:spPr>
        <p:txBody>
          <a:bodyPr tIns="0" bIns="0"/>
          <a:lstStyle>
            <a:lvl1pPr>
              <a:defRPr>
                <a:solidFill>
                  <a:srgbClr val="00B5E2"/>
                </a:solidFill>
              </a:defRPr>
            </a:lvl1pPr>
            <a:lvl2pPr>
              <a:spcBef>
                <a:spcPts val="400"/>
              </a:spcBef>
              <a:defRPr>
                <a:solidFill>
                  <a:srgbClr val="00B5E2"/>
                </a:solidFill>
              </a:defRPr>
            </a:lvl2pPr>
            <a:lvl3pPr>
              <a:defRPr>
                <a:solidFill>
                  <a:srgbClr val="00B5E2"/>
                </a:solidFill>
              </a:defRPr>
            </a:lvl3pPr>
            <a:lvl4pPr>
              <a:defRPr>
                <a:solidFill>
                  <a:srgbClr val="00B5E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57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2501" y="1152144"/>
            <a:ext cx="5420360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00B5E2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501" y="1966912"/>
            <a:ext cx="5420360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E2"/>
                </a:solidFill>
              </a:defRPr>
            </a:lvl1pPr>
            <a:lvl2pPr>
              <a:defRPr>
                <a:solidFill>
                  <a:srgbClr val="00B5E2"/>
                </a:solidFill>
              </a:defRPr>
            </a:lvl2pPr>
            <a:lvl3pPr>
              <a:defRPr>
                <a:solidFill>
                  <a:srgbClr val="00B5E2"/>
                </a:solidFill>
              </a:defRPr>
            </a:lvl3pPr>
            <a:lvl4pPr>
              <a:defRPr>
                <a:solidFill>
                  <a:srgbClr val="00B5E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6188" y="1152144"/>
            <a:ext cx="5408612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solidFill>
                  <a:srgbClr val="00B5E2"/>
                </a:solidFill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6188" y="1966912"/>
            <a:ext cx="5408612" cy="36845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E2"/>
                </a:solidFill>
              </a:defRPr>
            </a:lvl1pPr>
            <a:lvl2pPr>
              <a:defRPr>
                <a:solidFill>
                  <a:srgbClr val="00B5E2"/>
                </a:solidFill>
              </a:defRPr>
            </a:lvl2pPr>
            <a:lvl3pPr>
              <a:defRPr>
                <a:solidFill>
                  <a:srgbClr val="00B5E2"/>
                </a:solidFill>
              </a:defRPr>
            </a:lvl3pPr>
            <a:lvl4pPr>
              <a:defRPr>
                <a:solidFill>
                  <a:srgbClr val="00B5E2"/>
                </a:solidFill>
              </a:defRPr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0299" cy="5394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0322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19441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2"/>
          </p:nvPr>
        </p:nvSpPr>
        <p:spPr>
          <a:xfrm>
            <a:off x="462501" y="1147589"/>
            <a:ext cx="2476500" cy="50847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E2"/>
                </a:solidFill>
              </a:defRPr>
            </a:lvl1pPr>
            <a:lvl2pPr>
              <a:defRPr>
                <a:solidFill>
                  <a:srgbClr val="00B5E2"/>
                </a:solidFill>
              </a:defRPr>
            </a:lvl2pPr>
            <a:lvl3pPr>
              <a:defRPr>
                <a:solidFill>
                  <a:srgbClr val="00B5E2"/>
                </a:solidFill>
              </a:defRPr>
            </a:lvl3pPr>
            <a:lvl4pPr>
              <a:defRPr>
                <a:solidFill>
                  <a:srgbClr val="00B5E2"/>
                </a:solidFill>
              </a:defRPr>
            </a:lvl4pPr>
            <a:lvl5pPr>
              <a:defRPr>
                <a:solidFill>
                  <a:srgbClr val="00B5E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7"/>
          <p:cNvSpPr>
            <a:spLocks noGrp="1"/>
          </p:cNvSpPr>
          <p:nvPr>
            <p:ph sz="quarter" idx="13"/>
          </p:nvPr>
        </p:nvSpPr>
        <p:spPr>
          <a:xfrm>
            <a:off x="3388360" y="1147589"/>
            <a:ext cx="2476500" cy="50847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E2"/>
                </a:solidFill>
              </a:defRPr>
            </a:lvl1pPr>
            <a:lvl2pPr>
              <a:defRPr>
                <a:solidFill>
                  <a:srgbClr val="00B5E2"/>
                </a:solidFill>
              </a:defRPr>
            </a:lvl2pPr>
            <a:lvl3pPr>
              <a:defRPr>
                <a:solidFill>
                  <a:srgbClr val="00B5E2"/>
                </a:solidFill>
              </a:defRPr>
            </a:lvl3pPr>
            <a:lvl4pPr>
              <a:defRPr>
                <a:solidFill>
                  <a:srgbClr val="00B5E2"/>
                </a:solidFill>
              </a:defRPr>
            </a:lvl4pPr>
            <a:lvl5pPr>
              <a:defRPr>
                <a:solidFill>
                  <a:srgbClr val="00B5E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7"/>
          <p:cNvSpPr>
            <a:spLocks noGrp="1"/>
          </p:cNvSpPr>
          <p:nvPr>
            <p:ph sz="quarter" idx="14"/>
          </p:nvPr>
        </p:nvSpPr>
        <p:spPr>
          <a:xfrm>
            <a:off x="6329680" y="1147589"/>
            <a:ext cx="2476500" cy="50847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E2"/>
                </a:solidFill>
              </a:defRPr>
            </a:lvl1pPr>
            <a:lvl2pPr>
              <a:defRPr>
                <a:solidFill>
                  <a:srgbClr val="00B5E2"/>
                </a:solidFill>
              </a:defRPr>
            </a:lvl2pPr>
            <a:lvl3pPr>
              <a:defRPr>
                <a:solidFill>
                  <a:srgbClr val="00B5E2"/>
                </a:solidFill>
              </a:defRPr>
            </a:lvl3pPr>
            <a:lvl4pPr>
              <a:defRPr>
                <a:solidFill>
                  <a:srgbClr val="00B5E2"/>
                </a:solidFill>
              </a:defRPr>
            </a:lvl4pPr>
            <a:lvl5pPr>
              <a:defRPr>
                <a:solidFill>
                  <a:srgbClr val="00B5E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7"/>
          <p:cNvSpPr>
            <a:spLocks noGrp="1"/>
          </p:cNvSpPr>
          <p:nvPr>
            <p:ph sz="quarter" idx="15"/>
          </p:nvPr>
        </p:nvSpPr>
        <p:spPr>
          <a:xfrm>
            <a:off x="9260840" y="1147589"/>
            <a:ext cx="2476500" cy="508476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E2"/>
                </a:solidFill>
              </a:defRPr>
            </a:lvl1pPr>
            <a:lvl2pPr>
              <a:defRPr>
                <a:solidFill>
                  <a:srgbClr val="00B5E2"/>
                </a:solidFill>
              </a:defRPr>
            </a:lvl2pPr>
            <a:lvl3pPr>
              <a:defRPr>
                <a:solidFill>
                  <a:srgbClr val="00B5E2"/>
                </a:solidFill>
              </a:defRPr>
            </a:lvl3pPr>
            <a:lvl4pPr>
              <a:defRPr>
                <a:solidFill>
                  <a:srgbClr val="00B5E2"/>
                </a:solidFill>
              </a:defRPr>
            </a:lvl4pPr>
            <a:lvl5pPr>
              <a:defRPr>
                <a:solidFill>
                  <a:srgbClr val="00B5E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0299" cy="5394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0322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57160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11270299" cy="5394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A0322D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4032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2">
    <p:bg>
      <p:bgPr>
        <a:solidFill>
          <a:srgbClr val="A0322D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/>
        </p:nvSpPr>
        <p:spPr>
          <a:xfrm>
            <a:off x="0" y="2717665"/>
            <a:ext cx="12192000" cy="1422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400">
                <a:solidFill>
                  <a:srgbClr val="FFFFFF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4246957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E2"/>
                </a:solidFill>
              </a:defRPr>
            </a:lvl1pPr>
          </a:lstStyle>
          <a:p>
            <a:fld id="{2541FAE4-8DC6-422B-A6F8-5767F3F89F43}" type="datetimeFigureOut">
              <a:rPr lang="es-ES" smtClean="0"/>
              <a:pPr/>
              <a:t>13/07/2019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E2"/>
                </a:solidFill>
              </a:defRPr>
            </a:lvl1pPr>
          </a:lstStyle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B5E2"/>
                </a:solidFill>
              </a:defRPr>
            </a:lvl1pPr>
          </a:lstStyle>
          <a:p>
            <a:fld id="{CBD35F28-6BB4-420B-9A89-6A5DB556532B}" type="slidenum">
              <a:rPr lang="es-ES" smtClean="0"/>
              <a:pPr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21418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8.xml"/><Relationship Id="rId4" Type="http://schemas.microsoft.com/office/2007/relationships/hdphoto" Target="../media/hdphoto1.wdp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1176" y="6442107"/>
            <a:ext cx="451899" cy="16884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 b="0" i="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4755468B-C2BA-8B42-ABD6-597061763577}" type="slidenum">
              <a:rPr lang="en-US" smtClean="0"/>
              <a:pPr/>
              <a:t>‹Nº›</a:t>
            </a:fld>
            <a:endParaRPr lang="en-US" dirty="0"/>
          </a:p>
        </p:txBody>
      </p:sp>
      <p:pic>
        <p:nvPicPr>
          <p:cNvPr id="50" name="Picture 49"/>
          <p:cNvPicPr>
            <a:picLocks noChangeAspect="1"/>
          </p:cNvPicPr>
          <p:nvPr userDrawn="1"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80"/>
          <a:stretch/>
        </p:blipFill>
        <p:spPr>
          <a:xfrm>
            <a:off x="11094720" y="6442108"/>
            <a:ext cx="640080" cy="144203"/>
          </a:xfrm>
          <a:prstGeom prst="rect">
            <a:avLst/>
          </a:prstGeom>
        </p:spPr>
      </p:pic>
      <p:cxnSp>
        <p:nvCxnSpPr>
          <p:cNvPr id="53" name="Straight Connector 52"/>
          <p:cNvCxnSpPr/>
          <p:nvPr/>
        </p:nvCxnSpPr>
        <p:spPr>
          <a:xfrm rot="16200000" flipH="1">
            <a:off x="198652" y="-372455"/>
            <a:ext cx="520785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-805574" y="683364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-805574" y="1148420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-805574" y="6179987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-805574" y="6584189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-805574" y="3384233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 58"/>
          <p:cNvGrpSpPr/>
          <p:nvPr/>
        </p:nvGrpSpPr>
        <p:grpSpPr>
          <a:xfrm>
            <a:off x="2931160" y="-632849"/>
            <a:ext cx="455167" cy="520785"/>
            <a:chOff x="1780034" y="-474638"/>
            <a:chExt cx="341375" cy="390589"/>
          </a:xfrm>
        </p:grpSpPr>
        <p:cxnSp>
          <p:nvCxnSpPr>
            <p:cNvPr id="72" name="Straight Connector 71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458823" y="-621122"/>
            <a:ext cx="455167" cy="520785"/>
            <a:chOff x="1780034" y="-474638"/>
            <a:chExt cx="341375" cy="390589"/>
          </a:xfrm>
        </p:grpSpPr>
        <p:cxnSp>
          <p:nvCxnSpPr>
            <p:cNvPr id="70" name="Straight Connector 69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5862320" y="-632849"/>
            <a:ext cx="455167" cy="520785"/>
            <a:chOff x="1780034" y="-474638"/>
            <a:chExt cx="341375" cy="390589"/>
          </a:xfrm>
        </p:grpSpPr>
        <p:cxnSp>
          <p:nvCxnSpPr>
            <p:cNvPr id="68" name="Straight Connector 67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8793480" y="-632849"/>
            <a:ext cx="455167" cy="520785"/>
            <a:chOff x="1780034" y="-474638"/>
            <a:chExt cx="341375" cy="390589"/>
          </a:xfrm>
        </p:grpSpPr>
        <p:cxnSp>
          <p:nvCxnSpPr>
            <p:cNvPr id="66" name="Straight Connector 65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Group 62"/>
          <p:cNvGrpSpPr/>
          <p:nvPr/>
        </p:nvGrpSpPr>
        <p:grpSpPr>
          <a:xfrm>
            <a:off x="11724640" y="-632849"/>
            <a:ext cx="455167" cy="520785"/>
            <a:chOff x="1780034" y="-474638"/>
            <a:chExt cx="341375" cy="390589"/>
          </a:xfrm>
        </p:grpSpPr>
        <p:cxnSp>
          <p:nvCxnSpPr>
            <p:cNvPr id="64" name="Straight Connector 63"/>
            <p:cNvCxnSpPr/>
            <p:nvPr/>
          </p:nvCxnSpPr>
          <p:spPr>
            <a:xfrm rot="16200000" flipH="1">
              <a:off x="1584739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 rot="16200000" flipH="1">
              <a:off x="1926114" y="-279343"/>
              <a:ext cx="390589" cy="0"/>
            </a:xfrm>
            <a:prstGeom prst="line">
              <a:avLst/>
            </a:prstGeom>
            <a:ln w="12700">
              <a:solidFill>
                <a:schemeClr val="accent5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4" name="Straight Connector 73"/>
          <p:cNvCxnSpPr/>
          <p:nvPr userDrawn="1"/>
        </p:nvCxnSpPr>
        <p:spPr>
          <a:xfrm flipH="1">
            <a:off x="-805574" y="267484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 userDrawn="1"/>
        </p:nvCxnSpPr>
        <p:spPr>
          <a:xfrm flipH="1">
            <a:off x="-805574" y="683261"/>
            <a:ext cx="694380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/>
          <p:cNvSpPr>
            <a:spLocks noGrp="1"/>
          </p:cNvSpPr>
          <p:nvPr>
            <p:ph type="ftr" sz="quarter" idx="3"/>
          </p:nvPr>
        </p:nvSpPr>
        <p:spPr>
          <a:xfrm>
            <a:off x="3406775" y="6430279"/>
            <a:ext cx="5394960" cy="18288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rot="16200000" flipH="1">
            <a:off x="-260393" y="-360729"/>
            <a:ext cx="520785" cy="0"/>
          </a:xfrm>
          <a:prstGeom prst="line">
            <a:avLst/>
          </a:prstGeom>
          <a:ln w="12700">
            <a:solidFill>
              <a:schemeClr val="accent5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Shape 14" descr="iconoDynMad200x200.png"/>
          <p:cNvPicPr preferRelativeResize="0"/>
          <p:nvPr userDrawn="1"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550" y="6231600"/>
            <a:ext cx="524800" cy="52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48753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684" r:id="rId2"/>
    <p:sldLayoutId id="2147483685" r:id="rId3"/>
    <p:sldLayoutId id="2147483687" r:id="rId4"/>
    <p:sldLayoutId id="2147483688" r:id="rId5"/>
    <p:sldLayoutId id="2147483771" r:id="rId6"/>
    <p:sldLayoutId id="2147483689" r:id="rId7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</p:titleStyle>
    <p:bodyStyle>
      <a:lvl1pPr marL="228589" indent="-228589" algn="l" defTabSz="914354" rtl="0" eaLnBrk="1" latinLnBrk="0" hangingPunct="1">
        <a:lnSpc>
          <a:spcPct val="100000"/>
        </a:lnSpc>
        <a:spcBef>
          <a:spcPts val="1000"/>
        </a:spcBef>
        <a:buFont typeface=".AppleSystemUIFont" charset="-120"/>
        <a:buChar char="–"/>
        <a:defRPr sz="24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457200" indent="-182880" algn="l" defTabSz="914354" rtl="0" eaLnBrk="1" latinLnBrk="0" hangingPunct="1">
        <a:lnSpc>
          <a:spcPct val="100000"/>
        </a:lnSpc>
        <a:spcBef>
          <a:spcPts val="400"/>
        </a:spcBef>
        <a:buFont typeface="Arial"/>
        <a:buChar char="•"/>
        <a:defRPr sz="22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621792" indent="-182880" algn="l" defTabSz="914354" rtl="0" eaLnBrk="1" latinLnBrk="0" hangingPunct="1">
        <a:lnSpc>
          <a:spcPct val="100000"/>
        </a:lnSpc>
        <a:spcBef>
          <a:spcPts val="400"/>
        </a:spcBef>
        <a:buFont typeface="Courier New" charset="0"/>
        <a:buChar char="o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868600" indent="-182880" algn="l" defTabSz="914354" rtl="0" eaLnBrk="1" latinLnBrk="0" hangingPunct="1">
        <a:lnSpc>
          <a:spcPct val="100000"/>
        </a:lnSpc>
        <a:spcBef>
          <a:spcPts val="400"/>
        </a:spcBef>
        <a:buFont typeface=".AppleSystemUIFont" charset="-120"/>
        <a:buChar char="–"/>
        <a:defRPr sz="20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051560" indent="-182880" algn="l" defTabSz="914354" rtl="0" eaLnBrk="1" latinLnBrk="0" hangingPunct="1">
        <a:lnSpc>
          <a:spcPct val="90000"/>
        </a:lnSpc>
        <a:spcBef>
          <a:spcPts val="400"/>
        </a:spcBef>
        <a:buFont typeface="Arial"/>
        <a:buChar char="•"/>
        <a:defRPr sz="1800" b="0" i="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432" userDrawn="1">
          <p15:clr>
            <a:srgbClr val="A4A3A4"/>
          </p15:clr>
        </p15:guide>
        <p15:guide id="2" pos="3696" userDrawn="1">
          <p15:clr>
            <a:srgbClr val="A4A3A4"/>
          </p15:clr>
        </p15:guide>
        <p15:guide id="3" pos="288" userDrawn="1">
          <p15:clr>
            <a:srgbClr val="A4A3A4"/>
          </p15:clr>
        </p15:guide>
        <p15:guide id="4" pos="7392" userDrawn="1">
          <p15:clr>
            <a:srgbClr val="A4A3A4"/>
          </p15:clr>
        </p15:guide>
        <p15:guide id="5" orient="horz" pos="720" userDrawn="1">
          <p15:clr>
            <a:srgbClr val="A4A3A4"/>
          </p15:clr>
        </p15:guide>
        <p15:guide id="6" orient="horz" pos="4144" userDrawn="1">
          <p15:clr>
            <a:srgbClr val="A4A3A4"/>
          </p15:clr>
        </p15:guide>
        <p15:guide id="7" pos="576" userDrawn="1">
          <p15:clr>
            <a:srgbClr val="A4A3A4"/>
          </p15:clr>
        </p15:guide>
        <p15:guide id="8" pos="3984" userDrawn="1">
          <p15:clr>
            <a:srgbClr val="A4A3A4"/>
          </p15:clr>
        </p15:guide>
        <p15:guide id="9" pos="5544" userDrawn="1">
          <p15:clr>
            <a:srgbClr val="A4A3A4"/>
          </p15:clr>
        </p15:guide>
        <p15:guide id="10" pos="5832" userDrawn="1">
          <p15:clr>
            <a:srgbClr val="A4A3A4"/>
          </p15:clr>
        </p15:guide>
        <p15:guide id="12" pos="2136" userDrawn="1">
          <p15:clr>
            <a:srgbClr val="A4A3A4"/>
          </p15:clr>
        </p15:guide>
        <p15:guide id="13" pos="1848" userDrawn="1">
          <p15:clr>
            <a:srgbClr val="A4A3A4"/>
          </p15:clr>
        </p15:guide>
        <p15:guide id="14" orient="horz" pos="169" userDrawn="1">
          <p15:clr>
            <a:srgbClr val="A4A3A4"/>
          </p15:clr>
        </p15:guide>
        <p15:guide id="15" orient="horz" pos="288" userDrawn="1">
          <p15:clr>
            <a:srgbClr val="A4A3A4"/>
          </p15:clr>
        </p15:guide>
        <p15:guide id="16" pos="7674" userDrawn="1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9280"/>
          <a:stretch/>
        </p:blipFill>
        <p:spPr>
          <a:xfrm>
            <a:off x="11094720" y="6442108"/>
            <a:ext cx="640080" cy="14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563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62" descr="iconoDynMad200x200.png"/>
          <p:cNvPicPr preferRelativeResize="0"/>
          <p:nvPr userDrawn="1"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0400" y="1843533"/>
            <a:ext cx="1871200" cy="18712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63"/>
          <p:cNvSpPr txBox="1"/>
          <p:nvPr userDrawn="1"/>
        </p:nvSpPr>
        <p:spPr>
          <a:xfrm>
            <a:off x="0" y="3591799"/>
            <a:ext cx="12192000" cy="1422400"/>
          </a:xfrm>
          <a:prstGeom prst="rect">
            <a:avLst/>
          </a:prstGeom>
          <a:noFill/>
          <a:ln>
            <a:noFill/>
          </a:ln>
        </p:spPr>
        <p:txBody>
          <a:bodyPr wrap="square" lIns="121900" tIns="121900" rIns="121900" bIns="121900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000" b="1" dirty="0">
                <a:solidFill>
                  <a:srgbClr val="A0322D"/>
                </a:solidFill>
              </a:rPr>
              <a:t>MDUG</a:t>
            </a:r>
          </a:p>
        </p:txBody>
      </p:sp>
    </p:spTree>
    <p:extLst>
      <p:ext uri="{BB962C8B-B14F-4D97-AF65-F5344CB8AC3E}">
        <p14:creationId xmlns:p14="http://schemas.microsoft.com/office/powerpoint/2010/main" val="4276234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7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microsoft.com/office/2007/relationships/hdphoto" Target="../media/hdphoto3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5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microsoft.com/office/2007/relationships/hdphoto" Target="../media/hdphoto6.wdp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7941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rgbClr val="00B5E2"/>
                </a:solidFill>
              </a:rPr>
            </a:br>
            <a:endParaRPr lang="es-ES" dirty="0">
              <a:solidFill>
                <a:srgbClr val="00B5E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38200" y="365125"/>
            <a:ext cx="848677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A0322D"/>
                </a:solidFill>
              </a:rPr>
              <a:t>USO INTERMEDIO</a:t>
            </a:r>
            <a:br>
              <a:rPr lang="en-US" dirty="0">
                <a:solidFill>
                  <a:srgbClr val="A0322D"/>
                </a:solidFill>
              </a:rPr>
            </a:br>
            <a:r>
              <a:rPr lang="en-US" sz="2400" dirty="0">
                <a:solidFill>
                  <a:srgbClr val="A0322D"/>
                </a:solidFill>
              </a:rPr>
              <a:t>NODOS PERSONALIZADOS Y PYTHON BÁSICO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0588" y="1748053"/>
            <a:ext cx="4244974" cy="21009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662" y="4186151"/>
            <a:ext cx="10375900" cy="1746246"/>
          </a:xfrm>
          <a:prstGeom prst="rect">
            <a:avLst/>
          </a:prstGeom>
        </p:spPr>
      </p:pic>
      <p:sp>
        <p:nvSpPr>
          <p:cNvPr id="9" name="Content Placeholder 24"/>
          <p:cNvSpPr txBox="1">
            <a:spLocks/>
          </p:cNvSpPr>
          <p:nvPr/>
        </p:nvSpPr>
        <p:spPr>
          <a:xfrm>
            <a:off x="838200" y="1825625"/>
            <a:ext cx="3582810" cy="498475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 err="1"/>
              <a:t>Grids</a:t>
            </a:r>
            <a:r>
              <a:rPr lang="es-ES" sz="2000" dirty="0"/>
              <a:t> Marks </a:t>
            </a:r>
            <a:r>
              <a:rPr lang="es-ES" sz="2000" dirty="0" err="1"/>
              <a:t>by</a:t>
            </a:r>
            <a:r>
              <a:rPr lang="es-ES" sz="2000" dirty="0"/>
              <a:t> Scope boxes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2711211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rgbClr val="00B5E2"/>
                </a:solidFill>
              </a:rPr>
            </a:br>
            <a:endParaRPr lang="es-ES" dirty="0">
              <a:solidFill>
                <a:srgbClr val="00B5E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38200" y="365125"/>
            <a:ext cx="848677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A0322D"/>
                </a:solidFill>
              </a:rPr>
              <a:t>USO INTERMEDIO</a:t>
            </a:r>
            <a:br>
              <a:rPr lang="en-US" dirty="0">
                <a:solidFill>
                  <a:srgbClr val="A0322D"/>
                </a:solidFill>
              </a:rPr>
            </a:br>
            <a:r>
              <a:rPr lang="en-US" sz="2400" dirty="0">
                <a:solidFill>
                  <a:srgbClr val="A0322D"/>
                </a:solidFill>
              </a:rPr>
              <a:t>NODOS PERSONALIZADOS Y PYTHON BÁSICO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02" y="3961105"/>
            <a:ext cx="6263198" cy="203427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1002" y="1476708"/>
            <a:ext cx="6491798" cy="281114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email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779" y="1486224"/>
            <a:ext cx="3090296" cy="1390002"/>
          </a:xfrm>
          <a:prstGeom prst="rect">
            <a:avLst/>
          </a:prstGeom>
        </p:spPr>
      </p:pic>
      <p:sp>
        <p:nvSpPr>
          <p:cNvPr id="10" name="Content Placeholder 24"/>
          <p:cNvSpPr txBox="1">
            <a:spLocks/>
          </p:cNvSpPr>
          <p:nvPr/>
        </p:nvSpPr>
        <p:spPr>
          <a:xfrm>
            <a:off x="838200" y="1863725"/>
            <a:ext cx="3582810" cy="498475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 err="1"/>
              <a:t>Ids</a:t>
            </a:r>
            <a:r>
              <a:rPr lang="es-ES" sz="2000" dirty="0"/>
              <a:t> to Elements </a:t>
            </a:r>
            <a:endParaRPr lang="en-GB" sz="2000" dirty="0"/>
          </a:p>
        </p:txBody>
      </p:sp>
      <p:sp>
        <p:nvSpPr>
          <p:cNvPr id="11" name="Content Placeholder 24"/>
          <p:cNvSpPr txBox="1">
            <a:spLocks/>
          </p:cNvSpPr>
          <p:nvPr/>
        </p:nvSpPr>
        <p:spPr>
          <a:xfrm>
            <a:off x="838200" y="2234414"/>
            <a:ext cx="3582810" cy="498475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/>
              <a:t>Worksets </a:t>
            </a:r>
            <a:r>
              <a:rPr lang="es-ES" sz="2000" dirty="0" err="1"/>
              <a:t>Cleaner</a:t>
            </a:r>
            <a:endParaRPr lang="en-GB" sz="20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 cstate="email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82000" y="3818825"/>
            <a:ext cx="3254501" cy="225259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4802" y="2954490"/>
            <a:ext cx="2142048" cy="864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0948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>
                <a:solidFill>
                  <a:srgbClr val="00B5E2"/>
                </a:solidFill>
              </a:rPr>
              <a:pPr/>
              <a:t>12</a:t>
            </a:fld>
            <a:endParaRPr lang="en-US" dirty="0">
              <a:solidFill>
                <a:srgbClr val="00B5E2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>
                <a:solidFill>
                  <a:srgbClr val="00B5E2"/>
                </a:solidFill>
              </a:rPr>
              <a:t>DYNAMO PARA TODOS</a:t>
            </a:r>
          </a:p>
        </p:txBody>
      </p:sp>
      <p:sp>
        <p:nvSpPr>
          <p:cNvPr id="15" name="Content Placeholder 24"/>
          <p:cNvSpPr txBox="1">
            <a:spLocks/>
          </p:cNvSpPr>
          <p:nvPr/>
        </p:nvSpPr>
        <p:spPr>
          <a:xfrm>
            <a:off x="838200" y="1825625"/>
            <a:ext cx="3582810" cy="498475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/>
              <a:t>Camera FOV </a:t>
            </a:r>
            <a:r>
              <a:rPr lang="en-GB" sz="2000" dirty="0"/>
              <a:t>Ray tracer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38200" y="365125"/>
            <a:ext cx="848677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A0322D"/>
                </a:solidFill>
              </a:rPr>
              <a:t>USO INTERMEDIO</a:t>
            </a:r>
            <a:br>
              <a:rPr lang="en-US" dirty="0">
                <a:solidFill>
                  <a:srgbClr val="A0322D"/>
                </a:solidFill>
              </a:rPr>
            </a:br>
            <a:r>
              <a:rPr lang="en-US" sz="2400" dirty="0">
                <a:solidFill>
                  <a:srgbClr val="A0322D"/>
                </a:solidFill>
              </a:rPr>
              <a:t>NODOS PERSONALIZADOS Y PYTHON BÁSICO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0" y="2642188"/>
            <a:ext cx="4096690" cy="3080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0" y="2378465"/>
            <a:ext cx="8940800" cy="1377168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11482154" y="2581198"/>
            <a:ext cx="316146" cy="316146"/>
          </a:xfrm>
          <a:prstGeom prst="ellipse">
            <a:avLst/>
          </a:prstGeom>
          <a:noFill/>
          <a:ln w="28575">
            <a:solidFill>
              <a:srgbClr val="00B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1" name="Elbow Connector 10"/>
          <p:cNvCxnSpPr/>
          <p:nvPr/>
        </p:nvCxnSpPr>
        <p:spPr>
          <a:xfrm rot="10800000" flipV="1">
            <a:off x="4191001" y="2897342"/>
            <a:ext cx="7451923" cy="1809789"/>
          </a:xfrm>
          <a:prstGeom prst="bentConnector3">
            <a:avLst>
              <a:gd name="adj1" fmla="val 6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047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486775" cy="1325563"/>
          </a:xfrm>
        </p:spPr>
        <p:txBody>
          <a:bodyPr/>
          <a:lstStyle/>
          <a:p>
            <a:pPr lvl="0"/>
            <a:r>
              <a:rPr lang="en-US" dirty="0"/>
              <a:t>USO AVANZADO</a:t>
            </a:r>
            <a:br>
              <a:rPr lang="en-US" dirty="0"/>
            </a:br>
            <a:r>
              <a:rPr lang="en-US" sz="2400" dirty="0"/>
              <a:t>PYTHON AVANZADO</a:t>
            </a:r>
            <a:endParaRPr lang="en-US" dirty="0"/>
          </a:p>
        </p:txBody>
      </p:sp>
      <p:sp>
        <p:nvSpPr>
          <p:cNvPr id="30" name="Content Placeholder 24"/>
          <p:cNvSpPr txBox="1">
            <a:spLocks/>
          </p:cNvSpPr>
          <p:nvPr/>
        </p:nvSpPr>
        <p:spPr>
          <a:xfrm>
            <a:off x="838200" y="2196314"/>
            <a:ext cx="3582810" cy="498475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n-US" sz="2000"/>
              <a:t>Matchline parameters autofill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3" cstate="email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51714" y="1476182"/>
            <a:ext cx="2364586" cy="18415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20"/>
          <a:stretch/>
        </p:blipFill>
        <p:spPr>
          <a:xfrm>
            <a:off x="990600" y="3407230"/>
            <a:ext cx="10744200" cy="27914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1229" y="1476182"/>
            <a:ext cx="2533650" cy="1841500"/>
          </a:xfrm>
          <a:prstGeom prst="rect">
            <a:avLst/>
          </a:prstGeom>
        </p:spPr>
      </p:pic>
      <p:sp>
        <p:nvSpPr>
          <p:cNvPr id="34" name="Rectangle 33"/>
          <p:cNvSpPr/>
          <p:nvPr/>
        </p:nvSpPr>
        <p:spPr>
          <a:xfrm>
            <a:off x="856344" y="300043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B5E2"/>
                </a:solidFill>
              </a:rPr>
              <a:t>Development: 8h</a:t>
            </a:r>
          </a:p>
          <a:p>
            <a:r>
              <a:rPr lang="es-ES" dirty="0">
                <a:solidFill>
                  <a:srgbClr val="00B5E2"/>
                </a:solidFill>
              </a:rPr>
              <a:t>Savings: 8h/set 50 sheets</a:t>
            </a:r>
          </a:p>
        </p:txBody>
      </p:sp>
    </p:spTree>
    <p:extLst>
      <p:ext uri="{BB962C8B-B14F-4D97-AF65-F5344CB8AC3E}">
        <p14:creationId xmlns:p14="http://schemas.microsoft.com/office/powerpoint/2010/main" val="3049562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9" name="Content Placeholder 24"/>
          <p:cNvSpPr txBox="1">
            <a:spLocks/>
          </p:cNvSpPr>
          <p:nvPr/>
        </p:nvSpPr>
        <p:spPr>
          <a:xfrm>
            <a:off x="838200" y="1825625"/>
            <a:ext cx="3582810" cy="3679696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/>
              <a:t>4D LOCATION SCRIPT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4679634" y="1917215"/>
            <a:ext cx="7003675" cy="3588106"/>
            <a:chOff x="6420328" y="2308032"/>
            <a:chExt cx="4561233" cy="233680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4117" r="64445" b="3610"/>
            <a:stretch/>
          </p:blipFill>
          <p:spPr>
            <a:xfrm>
              <a:off x="6420328" y="2308032"/>
              <a:ext cx="1733072" cy="2336800"/>
            </a:xfrm>
            <a:prstGeom prst="rect">
              <a:avLst/>
            </a:prstGeom>
          </p:spPr>
        </p:pic>
        <p:pic>
          <p:nvPicPr>
            <p:cNvPr id="12" name="Picture Placeholder 5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056" b="24473"/>
            <a:stretch/>
          </p:blipFill>
          <p:spPr>
            <a:xfrm>
              <a:off x="9400537" y="2324965"/>
              <a:ext cx="1581023" cy="857089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061"/>
            <a:stretch/>
          </p:blipFill>
          <p:spPr>
            <a:xfrm>
              <a:off x="8182908" y="3217066"/>
              <a:ext cx="2798653" cy="142776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4583" y="2335522"/>
              <a:ext cx="1060592" cy="1197634"/>
            </a:xfrm>
            <a:prstGeom prst="rect">
              <a:avLst/>
            </a:prstGeom>
          </p:spPr>
        </p:pic>
        <p:sp>
          <p:nvSpPr>
            <p:cNvPr id="15" name="Oval 14"/>
            <p:cNvSpPr/>
            <p:nvPr/>
          </p:nvSpPr>
          <p:spPr>
            <a:xfrm>
              <a:off x="9705083" y="3666354"/>
              <a:ext cx="205894" cy="205894"/>
            </a:xfrm>
            <a:prstGeom prst="ellipse">
              <a:avLst/>
            </a:prstGeom>
            <a:noFill/>
            <a:ln w="28575">
              <a:solidFill>
                <a:srgbClr val="00B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Oval 15"/>
            <p:cNvSpPr/>
            <p:nvPr/>
          </p:nvSpPr>
          <p:spPr>
            <a:xfrm>
              <a:off x="9936858" y="4339454"/>
              <a:ext cx="205894" cy="205894"/>
            </a:xfrm>
            <a:prstGeom prst="ellipse">
              <a:avLst/>
            </a:prstGeom>
            <a:noFill/>
            <a:ln w="28575">
              <a:solidFill>
                <a:srgbClr val="00B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Oval 16"/>
            <p:cNvSpPr/>
            <p:nvPr/>
          </p:nvSpPr>
          <p:spPr>
            <a:xfrm>
              <a:off x="10088101" y="3948570"/>
              <a:ext cx="205894" cy="205894"/>
            </a:xfrm>
            <a:prstGeom prst="ellipse">
              <a:avLst/>
            </a:prstGeom>
            <a:noFill/>
            <a:ln w="28575">
              <a:solidFill>
                <a:srgbClr val="00B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Oval 17"/>
            <p:cNvSpPr/>
            <p:nvPr/>
          </p:nvSpPr>
          <p:spPr>
            <a:xfrm>
              <a:off x="10088101" y="4165983"/>
              <a:ext cx="205894" cy="205894"/>
            </a:xfrm>
            <a:prstGeom prst="ellipse">
              <a:avLst/>
            </a:prstGeom>
            <a:noFill/>
            <a:ln w="28575">
              <a:solidFill>
                <a:srgbClr val="00B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cxnSp>
          <p:nvCxnSpPr>
            <p:cNvPr id="19" name="Elbow Connector 18"/>
            <p:cNvCxnSpPr>
              <a:stCxn id="16" idx="2"/>
            </p:cNvCxnSpPr>
            <p:nvPr/>
          </p:nvCxnSpPr>
          <p:spPr>
            <a:xfrm rot="10800000">
              <a:off x="8117436" y="3683337"/>
              <a:ext cx="1819422" cy="759065"/>
            </a:xfrm>
            <a:prstGeom prst="bent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>
              <a:stCxn id="18" idx="2"/>
            </p:cNvCxnSpPr>
            <p:nvPr/>
          </p:nvCxnSpPr>
          <p:spPr>
            <a:xfrm flipH="1">
              <a:off x="9025729" y="4268930"/>
              <a:ext cx="1062372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>
              <a:stCxn id="17" idx="2"/>
            </p:cNvCxnSpPr>
            <p:nvPr/>
          </p:nvCxnSpPr>
          <p:spPr>
            <a:xfrm flipH="1">
              <a:off x="9027147" y="4051517"/>
              <a:ext cx="106095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>
              <a:stCxn id="15" idx="2"/>
            </p:cNvCxnSpPr>
            <p:nvPr/>
          </p:nvCxnSpPr>
          <p:spPr>
            <a:xfrm flipH="1">
              <a:off x="9025729" y="3769301"/>
              <a:ext cx="679354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9374444" y="3369011"/>
              <a:ext cx="1120517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Oval 23"/>
            <p:cNvSpPr/>
            <p:nvPr/>
          </p:nvSpPr>
          <p:spPr>
            <a:xfrm>
              <a:off x="10483343" y="3266064"/>
              <a:ext cx="205894" cy="205894"/>
            </a:xfrm>
            <a:prstGeom prst="ellipse">
              <a:avLst/>
            </a:prstGeom>
            <a:noFill/>
            <a:ln w="28575">
              <a:solidFill>
                <a:srgbClr val="00B5E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</p:grpSp>
      <p:pic>
        <p:nvPicPr>
          <p:cNvPr id="25" name="Picture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5382" y="2462981"/>
            <a:ext cx="4682594" cy="2731514"/>
          </a:xfrm>
          <a:prstGeom prst="rect">
            <a:avLst/>
          </a:prstGeom>
        </p:spPr>
      </p:pic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486775" cy="1325563"/>
          </a:xfrm>
        </p:spPr>
        <p:txBody>
          <a:bodyPr/>
          <a:lstStyle/>
          <a:p>
            <a:pPr lvl="0"/>
            <a:r>
              <a:rPr lang="en-US" dirty="0"/>
              <a:t>USO AVANZADO</a:t>
            </a:r>
            <a:br>
              <a:rPr lang="en-US" dirty="0"/>
            </a:br>
            <a:r>
              <a:rPr lang="en-US" sz="2400" dirty="0"/>
              <a:t>PYTHON AVANZADO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923456" y="4876503"/>
            <a:ext cx="255043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rgbClr val="00B5E2"/>
                </a:solidFill>
              </a:rPr>
              <a:t>Development: 50h</a:t>
            </a:r>
          </a:p>
          <a:p>
            <a:r>
              <a:rPr lang="es-ES" dirty="0">
                <a:solidFill>
                  <a:srgbClr val="00B5E2"/>
                </a:solidFill>
              </a:rPr>
              <a:t>Savings: 3h / model (3000 elements)</a:t>
            </a:r>
          </a:p>
        </p:txBody>
      </p:sp>
    </p:spTree>
    <p:extLst>
      <p:ext uri="{BB962C8B-B14F-4D97-AF65-F5344CB8AC3E}">
        <p14:creationId xmlns:p14="http://schemas.microsoft.com/office/powerpoint/2010/main" val="3926781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555" y="1750343"/>
            <a:ext cx="9576269" cy="3333772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9" name="Content Placeholder 24"/>
          <p:cNvSpPr txBox="1">
            <a:spLocks/>
          </p:cNvSpPr>
          <p:nvPr/>
        </p:nvSpPr>
        <p:spPr>
          <a:xfrm>
            <a:off x="838200" y="1825625"/>
            <a:ext cx="3582810" cy="400000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/>
              <a:t>QAQC CHECK SCRIPT v1.0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6775" y="3117696"/>
            <a:ext cx="1865581" cy="2351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1" r="74116" b="32280"/>
          <a:stretch/>
        </p:blipFill>
        <p:spPr>
          <a:xfrm>
            <a:off x="914400" y="3154221"/>
            <a:ext cx="1761893" cy="2278632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10890940" y="3101083"/>
            <a:ext cx="316146" cy="316146"/>
          </a:xfrm>
          <a:prstGeom prst="ellipse">
            <a:avLst/>
          </a:prstGeom>
          <a:noFill/>
          <a:ln w="28575">
            <a:solidFill>
              <a:srgbClr val="00B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9" name="Elbow Connector 18"/>
          <p:cNvCxnSpPr>
            <a:stCxn id="16" idx="4"/>
          </p:cNvCxnSpPr>
          <p:nvPr/>
        </p:nvCxnSpPr>
        <p:spPr>
          <a:xfrm rot="5400000">
            <a:off x="7090882" y="1292048"/>
            <a:ext cx="1832950" cy="608331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itle 31"/>
          <p:cNvSpPr>
            <a:spLocks noGrp="1"/>
          </p:cNvSpPr>
          <p:nvPr>
            <p:ph type="title"/>
          </p:nvPr>
        </p:nvSpPr>
        <p:spPr>
          <a:xfrm>
            <a:off x="820101" y="270415"/>
            <a:ext cx="11270299" cy="1147589"/>
          </a:xfrm>
        </p:spPr>
        <p:txBody>
          <a:bodyPr/>
          <a:lstStyle/>
          <a:p>
            <a:r>
              <a:rPr lang="en-US" dirty="0"/>
              <a:t>USO INTERMEDIO</a:t>
            </a:r>
            <a:br>
              <a:rPr lang="en-US" dirty="0"/>
            </a:br>
            <a:r>
              <a:rPr lang="en-US" sz="2400" dirty="0"/>
              <a:t>NODOS PERSONALIZADOS Y PYTHON BÁSICO</a:t>
            </a:r>
            <a:br>
              <a:rPr lang="en-US" dirty="0"/>
            </a:br>
            <a:endParaRPr lang="es-ES" dirty="0"/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91" r="74116" b="32280"/>
          <a:stretch/>
        </p:blipFill>
        <p:spPr>
          <a:xfrm>
            <a:off x="914400" y="3117696"/>
            <a:ext cx="1761893" cy="2278632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10574794" y="2801550"/>
            <a:ext cx="316146" cy="316146"/>
          </a:xfrm>
          <a:prstGeom prst="ellipse">
            <a:avLst/>
          </a:prstGeom>
          <a:noFill/>
          <a:ln w="28575">
            <a:solidFill>
              <a:srgbClr val="00B5E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28" name="Elbow Connector 27"/>
          <p:cNvCxnSpPr/>
          <p:nvPr/>
        </p:nvCxnSpPr>
        <p:spPr>
          <a:xfrm rot="10800000" flipV="1">
            <a:off x="2522965" y="3117696"/>
            <a:ext cx="8212598" cy="734000"/>
          </a:xfrm>
          <a:prstGeom prst="bentConnector3">
            <a:avLst>
              <a:gd name="adj1" fmla="val 8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062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61"/>
          <a:stretch/>
        </p:blipFill>
        <p:spPr>
          <a:xfrm>
            <a:off x="7943826" y="3664105"/>
            <a:ext cx="3460126" cy="23516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3664106"/>
            <a:ext cx="1935969" cy="2351683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05"/>
          <a:stretch/>
        </p:blipFill>
        <p:spPr>
          <a:xfrm>
            <a:off x="1536465" y="2143124"/>
            <a:ext cx="9576269" cy="2854391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8486775" cy="1325563"/>
          </a:xfrm>
        </p:spPr>
        <p:txBody>
          <a:bodyPr/>
          <a:lstStyle/>
          <a:p>
            <a:pPr lvl="0"/>
            <a:r>
              <a:rPr lang="en-US" dirty="0"/>
              <a:t>USO AVANZADO</a:t>
            </a:r>
            <a:br>
              <a:rPr lang="en-US" dirty="0"/>
            </a:br>
            <a:r>
              <a:rPr lang="en-US" sz="2400" dirty="0"/>
              <a:t>PYTHON AVANZADO</a:t>
            </a:r>
            <a:endParaRPr lang="en-US" dirty="0"/>
          </a:p>
        </p:txBody>
      </p:sp>
      <p:grpSp>
        <p:nvGrpSpPr>
          <p:cNvPr id="28" name="Group 27"/>
          <p:cNvGrpSpPr/>
          <p:nvPr/>
        </p:nvGrpSpPr>
        <p:grpSpPr>
          <a:xfrm>
            <a:off x="6275452" y="2500889"/>
            <a:ext cx="3398437" cy="1362451"/>
            <a:chOff x="6275452" y="2500889"/>
            <a:chExt cx="3398437" cy="1362451"/>
          </a:xfrm>
        </p:grpSpPr>
        <p:cxnSp>
          <p:nvCxnSpPr>
            <p:cNvPr id="19" name="Elbow Connector 18"/>
            <p:cNvCxnSpPr>
              <a:stCxn id="15" idx="6"/>
              <a:endCxn id="3" idx="0"/>
            </p:cNvCxnSpPr>
            <p:nvPr/>
          </p:nvCxnSpPr>
          <p:spPr>
            <a:xfrm>
              <a:off x="7521784" y="2658962"/>
              <a:ext cx="2152105" cy="1005143"/>
            </a:xfrm>
            <a:prstGeom prst="bentConnector2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oup 13"/>
            <p:cNvGrpSpPr/>
            <p:nvPr/>
          </p:nvGrpSpPr>
          <p:grpSpPr>
            <a:xfrm>
              <a:off x="6275452" y="2500889"/>
              <a:ext cx="1246332" cy="1362451"/>
              <a:chOff x="6275452" y="2500889"/>
              <a:chExt cx="1246332" cy="1362451"/>
            </a:xfrm>
          </p:grpSpPr>
          <p:sp>
            <p:nvSpPr>
              <p:cNvPr id="15" name="Oval 14"/>
              <p:cNvSpPr/>
              <p:nvPr/>
            </p:nvSpPr>
            <p:spPr>
              <a:xfrm>
                <a:off x="7205638" y="2500889"/>
                <a:ext cx="316146" cy="316146"/>
              </a:xfrm>
              <a:prstGeom prst="ellipse">
                <a:avLst/>
              </a:prstGeom>
              <a:noFill/>
              <a:ln w="28575">
                <a:solidFill>
                  <a:srgbClr val="00B5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6563057" y="3362912"/>
                <a:ext cx="0" cy="50042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Oval 15"/>
              <p:cNvSpPr/>
              <p:nvPr/>
            </p:nvSpPr>
            <p:spPr>
              <a:xfrm>
                <a:off x="6275452" y="2776913"/>
                <a:ext cx="575211" cy="575211"/>
              </a:xfrm>
              <a:prstGeom prst="ellipse">
                <a:avLst/>
              </a:prstGeom>
              <a:noFill/>
              <a:ln w="28575">
                <a:solidFill>
                  <a:srgbClr val="00B5E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010" y="1251565"/>
            <a:ext cx="7233534" cy="3920208"/>
          </a:xfrm>
          <a:prstGeom prst="rect">
            <a:avLst/>
          </a:prstGeom>
        </p:spPr>
      </p:pic>
      <p:sp>
        <p:nvSpPr>
          <p:cNvPr id="30" name="Content Placeholder 24"/>
          <p:cNvSpPr txBox="1">
            <a:spLocks/>
          </p:cNvSpPr>
          <p:nvPr/>
        </p:nvSpPr>
        <p:spPr>
          <a:xfrm>
            <a:off x="838200" y="1825625"/>
            <a:ext cx="3582810" cy="400000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/>
              <a:t>QAQC CHECK SCRIPT v8.0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56344" y="54243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B5E2"/>
                </a:solidFill>
              </a:rPr>
              <a:t>Development: 100h</a:t>
            </a:r>
          </a:p>
          <a:p>
            <a:r>
              <a:rPr lang="es-ES" dirty="0">
                <a:solidFill>
                  <a:srgbClr val="00B5E2"/>
                </a:solidFill>
              </a:rPr>
              <a:t>Savings: 200h / Rev (200 models)</a:t>
            </a:r>
          </a:p>
        </p:txBody>
      </p:sp>
    </p:spTree>
    <p:extLst>
      <p:ext uri="{BB962C8B-B14F-4D97-AF65-F5344CB8AC3E}">
        <p14:creationId xmlns:p14="http://schemas.microsoft.com/office/powerpoint/2010/main" val="285626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16775" y="5655270"/>
            <a:ext cx="23789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bg1"/>
                </a:solidFill>
              </a:rPr>
              <a:t>Con la colaboración de:</a:t>
            </a:r>
          </a:p>
          <a:p>
            <a:r>
              <a:rPr lang="es-ES" dirty="0">
                <a:solidFill>
                  <a:schemeClr val="bg1"/>
                </a:solidFill>
              </a:rPr>
              <a:t>Edurne San Miguel</a:t>
            </a:r>
          </a:p>
          <a:p>
            <a:r>
              <a:rPr lang="es-ES" dirty="0">
                <a:solidFill>
                  <a:schemeClr val="bg1"/>
                </a:solidFill>
              </a:rPr>
              <a:t>Pedro Nadal</a:t>
            </a:r>
          </a:p>
        </p:txBody>
      </p:sp>
    </p:spTree>
    <p:extLst>
      <p:ext uri="{BB962C8B-B14F-4D97-AF65-F5344CB8AC3E}">
        <p14:creationId xmlns:p14="http://schemas.microsoft.com/office/powerpoint/2010/main" val="3628370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33284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ctrTitle"/>
          </p:nvPr>
        </p:nvSpPr>
        <p:spPr>
          <a:xfrm>
            <a:off x="527381" y="3664775"/>
            <a:ext cx="6816800" cy="1348400"/>
          </a:xfrm>
          <a:prstGeom prst="rect">
            <a:avLst/>
          </a:prstGeom>
        </p:spPr>
        <p:txBody>
          <a:bodyPr vert="horz" wrap="square" lIns="121900" tIns="121900" rIns="121900" bIns="121900" rtlCol="0" anchor="b" anchorCtr="0">
            <a:noAutofit/>
          </a:bodyPr>
          <a:lstStyle/>
          <a:p>
            <a:r>
              <a:rPr lang="en-US" dirty="0"/>
              <a:t>DYNAMO PARA TODOS</a:t>
            </a:r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subTitle" idx="1"/>
          </p:nvPr>
        </p:nvSpPr>
        <p:spPr>
          <a:xfrm>
            <a:off x="527367" y="5013360"/>
            <a:ext cx="6810000" cy="517600"/>
          </a:xfrm>
          <a:prstGeom prst="rect">
            <a:avLst/>
          </a:prstGeom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LUIS JAVIER LÓPEZ</a:t>
            </a:r>
          </a:p>
        </p:txBody>
      </p:sp>
      <p:sp>
        <p:nvSpPr>
          <p:cNvPr id="77" name="Shape 77"/>
          <p:cNvSpPr txBox="1">
            <a:spLocks noGrp="1"/>
          </p:cNvSpPr>
          <p:nvPr>
            <p:ph type="subTitle" idx="2"/>
          </p:nvPr>
        </p:nvSpPr>
        <p:spPr>
          <a:xfrm>
            <a:off x="527200" y="5530860"/>
            <a:ext cx="6810000" cy="948800"/>
          </a:xfrm>
          <a:prstGeom prst="rect">
            <a:avLst/>
          </a:prstGeom>
          <a:ln>
            <a:noFill/>
          </a:ln>
        </p:spPr>
        <p:txBody>
          <a:bodyPr vert="horz" wrap="square" lIns="121900" tIns="121900" rIns="121900" bIns="121900" rtlCol="0" anchor="t" anchorCtr="0">
            <a:noAutofit/>
          </a:bodyPr>
          <a:lstStyle/>
          <a:p>
            <a:r>
              <a:rPr lang="en-US" dirty="0"/>
              <a:t>UN NIVEL DE COMPLEJIDAD PARA CADA TAREA</a:t>
            </a:r>
            <a:endParaRPr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A0322D">
                <a:tint val="45000"/>
                <a:satMod val="400000"/>
              </a:srgbClr>
            </a:duotone>
            <a:lum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5821" y="466191"/>
            <a:ext cx="2194560" cy="30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760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u="sng" dirty="0">
                <a:solidFill>
                  <a:srgbClr val="A0322D"/>
                </a:solidFill>
              </a:rPr>
              <a:t>Arquitecto</a:t>
            </a:r>
          </a:p>
          <a:p>
            <a:pPr lvl="1"/>
            <a:r>
              <a:rPr lang="es-ES" dirty="0">
                <a:solidFill>
                  <a:srgbClr val="A0322D"/>
                </a:solidFill>
              </a:rPr>
              <a:t>Coordinador BIM AECOM</a:t>
            </a:r>
          </a:p>
          <a:p>
            <a:r>
              <a:rPr lang="es-ES" u="sng" dirty="0">
                <a:solidFill>
                  <a:srgbClr val="A0322D"/>
                </a:solidFill>
              </a:rPr>
              <a:t>Estudiante ingeniería informática</a:t>
            </a:r>
          </a:p>
          <a:p>
            <a:pPr lvl="1"/>
            <a:r>
              <a:rPr lang="es-ES" dirty="0">
                <a:solidFill>
                  <a:srgbClr val="A0322D"/>
                </a:solidFill>
              </a:rPr>
              <a:t>Enfocado al desarrollo de software</a:t>
            </a:r>
          </a:p>
          <a:p>
            <a:r>
              <a:rPr lang="es-ES" u="sng" dirty="0">
                <a:solidFill>
                  <a:srgbClr val="A0322D"/>
                </a:solidFill>
              </a:rPr>
              <a:t>Amante de las nuevas tecnologías</a:t>
            </a:r>
          </a:p>
          <a:p>
            <a:pPr lvl="1"/>
            <a:r>
              <a:rPr lang="es-ES" dirty="0">
                <a:solidFill>
                  <a:srgbClr val="A0322D"/>
                </a:solidFill>
              </a:rPr>
              <a:t>Impresión 3d</a:t>
            </a:r>
          </a:p>
          <a:p>
            <a:pPr lvl="1"/>
            <a:r>
              <a:rPr lang="es-ES" dirty="0">
                <a:solidFill>
                  <a:srgbClr val="A0322D"/>
                </a:solidFill>
              </a:rPr>
              <a:t>Varios cursos de programación e inteligencia artificial</a:t>
            </a:r>
          </a:p>
          <a:p>
            <a:pPr lvl="1"/>
            <a:r>
              <a:rPr lang="es-ES" dirty="0">
                <a:solidFill>
                  <a:srgbClr val="A0322D"/>
                </a:solidFill>
              </a:rPr>
              <a:t>Python</a:t>
            </a:r>
          </a:p>
          <a:p>
            <a:pPr lvl="1"/>
            <a:r>
              <a:rPr lang="es-ES" dirty="0">
                <a:solidFill>
                  <a:srgbClr val="A0322D"/>
                </a:solidFill>
              </a:rPr>
              <a:t>C#</a:t>
            </a:r>
          </a:p>
          <a:p>
            <a:r>
              <a:rPr lang="es-ES" u="sng" dirty="0">
                <a:solidFill>
                  <a:srgbClr val="A0322D"/>
                </a:solidFill>
              </a:rPr>
              <a:t>Profesor en </a:t>
            </a:r>
            <a:r>
              <a:rPr lang="es-ES" u="sng" dirty="0" err="1">
                <a:solidFill>
                  <a:srgbClr val="A0322D"/>
                </a:solidFill>
              </a:rPr>
              <a:t>Tutellus</a:t>
            </a:r>
            <a:endParaRPr lang="es-ES" u="sng" dirty="0">
              <a:solidFill>
                <a:srgbClr val="A0322D"/>
              </a:solidFill>
            </a:endParaRPr>
          </a:p>
          <a:p>
            <a:pPr lvl="1"/>
            <a:r>
              <a:rPr lang="es-ES" dirty="0">
                <a:solidFill>
                  <a:srgbClr val="A0322D"/>
                </a:solidFill>
              </a:rPr>
              <a:t>Dynamo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501" y="463761"/>
            <a:ext cx="11270299" cy="461789"/>
          </a:xfrm>
          <a:prstGeom prst="rect">
            <a:avLst/>
          </a:prstGeom>
        </p:spPr>
        <p:txBody>
          <a:bodyPr/>
          <a:lstStyle/>
          <a:p>
            <a:r>
              <a:rPr lang="es-ES" dirty="0">
                <a:solidFill>
                  <a:srgbClr val="A0322D"/>
                </a:solidFill>
              </a:rPr>
              <a:t>¿Y </a:t>
            </a:r>
            <a:r>
              <a:rPr lang="es-ES" dirty="0"/>
              <a:t>e</a:t>
            </a:r>
            <a:r>
              <a:rPr lang="es-ES" dirty="0">
                <a:solidFill>
                  <a:srgbClr val="A0322D"/>
                </a:solidFill>
              </a:rPr>
              <a:t>ste… quién es?</a:t>
            </a:r>
          </a:p>
        </p:txBody>
      </p:sp>
    </p:spTree>
    <p:extLst>
      <p:ext uri="{BB962C8B-B14F-4D97-AF65-F5344CB8AC3E}">
        <p14:creationId xmlns:p14="http://schemas.microsoft.com/office/powerpoint/2010/main" val="124993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>
                <a:solidFill>
                  <a:srgbClr val="A0322D"/>
                </a:solidFill>
              </a:rPr>
              <a:t>USO BÁSICO</a:t>
            </a:r>
          </a:p>
          <a:p>
            <a:pPr lvl="1"/>
            <a:r>
              <a:rPr lang="en-US" dirty="0">
                <a:solidFill>
                  <a:srgbClr val="A0322D"/>
                </a:solidFill>
              </a:rPr>
              <a:t>NODOS BUILT IN Y PAQUETES</a:t>
            </a:r>
          </a:p>
          <a:p>
            <a:pPr lvl="2"/>
            <a:r>
              <a:rPr lang="en-US" dirty="0">
                <a:solidFill>
                  <a:srgbClr val="A0322D"/>
                </a:solidFill>
              </a:rPr>
              <a:t>POTENCIA DESDE EL INICIO</a:t>
            </a:r>
          </a:p>
          <a:p>
            <a:pPr lvl="4"/>
            <a:r>
              <a:rPr lang="en-US" dirty="0">
                <a:solidFill>
                  <a:srgbClr val="A0322D"/>
                </a:solidFill>
              </a:rPr>
              <a:t>MANTENIMIENTO DIARIO DE MODELOS</a:t>
            </a:r>
          </a:p>
          <a:p>
            <a:pPr lvl="0"/>
            <a:r>
              <a:rPr lang="en-US" dirty="0">
                <a:solidFill>
                  <a:srgbClr val="A0322D"/>
                </a:solidFill>
              </a:rPr>
              <a:t>USO INTERMEDIO</a:t>
            </a:r>
          </a:p>
          <a:p>
            <a:pPr lvl="1"/>
            <a:r>
              <a:rPr lang="en-US" dirty="0">
                <a:solidFill>
                  <a:srgbClr val="A0322D"/>
                </a:solidFill>
              </a:rPr>
              <a:t>NODOS PERSONALIZADOS Y PYTHON BÁSICO</a:t>
            </a:r>
          </a:p>
          <a:p>
            <a:pPr lvl="2"/>
            <a:r>
              <a:rPr lang="en-US" dirty="0">
                <a:solidFill>
                  <a:srgbClr val="A0322D"/>
                </a:solidFill>
              </a:rPr>
              <a:t>SCRIPTING BÁSICO EN PYTHON</a:t>
            </a:r>
          </a:p>
          <a:p>
            <a:pPr lvl="4"/>
            <a:r>
              <a:rPr lang="en-US" dirty="0">
                <a:solidFill>
                  <a:srgbClr val="A0322D"/>
                </a:solidFill>
              </a:rPr>
              <a:t>TAREAS COTIDIANAS COMPLEJAS</a:t>
            </a:r>
          </a:p>
          <a:p>
            <a:pPr lvl="0"/>
            <a:r>
              <a:rPr lang="en-US" dirty="0">
                <a:solidFill>
                  <a:srgbClr val="A0322D"/>
                </a:solidFill>
              </a:rPr>
              <a:t>USO AVANZADO</a:t>
            </a:r>
          </a:p>
          <a:p>
            <a:pPr lvl="1"/>
            <a:r>
              <a:rPr lang="en-US" dirty="0">
                <a:solidFill>
                  <a:srgbClr val="A0322D"/>
                </a:solidFill>
              </a:rPr>
              <a:t>PYTHON AVANZADO</a:t>
            </a:r>
          </a:p>
          <a:p>
            <a:pPr lvl="2"/>
            <a:r>
              <a:rPr lang="en-US" dirty="0">
                <a:solidFill>
                  <a:srgbClr val="A0322D"/>
                </a:solidFill>
              </a:rPr>
              <a:t>POO Y EL USO DE FUNCIONES, CLASES Y LIBREARIAS PROPIAS</a:t>
            </a:r>
          </a:p>
          <a:p>
            <a:pPr lvl="4"/>
            <a:r>
              <a:rPr lang="en-US" dirty="0">
                <a:solidFill>
                  <a:srgbClr val="A0322D"/>
                </a:solidFill>
              </a:rPr>
              <a:t>LA CALIDAD EN GRANDES PROYECTOS</a:t>
            </a:r>
          </a:p>
          <a:p>
            <a:pPr lvl="2"/>
            <a:endParaRPr lang="en-US" dirty="0">
              <a:solidFill>
                <a:srgbClr val="A0322D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501" y="463761"/>
            <a:ext cx="11270299" cy="461789"/>
          </a:xfrm>
          <a:prstGeom prst="rect">
            <a:avLst/>
          </a:prstGeom>
        </p:spPr>
        <p:txBody>
          <a:bodyPr/>
          <a:lstStyle/>
          <a:p>
            <a:r>
              <a:rPr lang="en-US" dirty="0">
                <a:solidFill>
                  <a:srgbClr val="A0322D"/>
                </a:solidFill>
              </a:rPr>
              <a:t>UN NIVEL DE COMPLEJIDAD PARA CADA TAREA</a:t>
            </a:r>
          </a:p>
        </p:txBody>
      </p:sp>
    </p:spTree>
    <p:extLst>
      <p:ext uri="{BB962C8B-B14F-4D97-AF65-F5344CB8AC3E}">
        <p14:creationId xmlns:p14="http://schemas.microsoft.com/office/powerpoint/2010/main" val="174316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365125"/>
            <a:ext cx="848677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A0322D"/>
                </a:solidFill>
              </a:rPr>
              <a:t>USO BÁSICO</a:t>
            </a:r>
            <a:br>
              <a:rPr lang="es-ES" sz="3200" dirty="0">
                <a:solidFill>
                  <a:srgbClr val="A0322D"/>
                </a:solidFill>
              </a:rPr>
            </a:br>
            <a:r>
              <a:rPr lang="es-ES" sz="2400" dirty="0">
                <a:solidFill>
                  <a:srgbClr val="A0322D"/>
                </a:solidFill>
              </a:rPr>
              <a:t>NODOS BUILT IN Y PAQUETES</a:t>
            </a:r>
            <a:br>
              <a:rPr lang="es-ES" sz="3200" dirty="0">
                <a:solidFill>
                  <a:srgbClr val="A0322D"/>
                </a:solidFill>
              </a:rPr>
            </a:br>
            <a:br>
              <a:rPr lang="es-ES" sz="3200" dirty="0">
                <a:solidFill>
                  <a:srgbClr val="A0322D"/>
                </a:solidFill>
              </a:rPr>
            </a:br>
            <a:endParaRPr lang="en-US" sz="2400" dirty="0">
              <a:solidFill>
                <a:srgbClr val="A0322D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824" t="1265" r="548" b="1250"/>
          <a:stretch/>
        </p:blipFill>
        <p:spPr>
          <a:xfrm>
            <a:off x="1060825" y="2363712"/>
            <a:ext cx="2883214" cy="26373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561" y="1281590"/>
            <a:ext cx="4895850" cy="280987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4255" y="4233521"/>
            <a:ext cx="2875030" cy="1286324"/>
          </a:xfrm>
          <a:prstGeom prst="rect">
            <a:avLst/>
          </a:prstGeom>
        </p:spPr>
      </p:pic>
      <p:sp>
        <p:nvSpPr>
          <p:cNvPr id="14" name="Content Placeholder 24"/>
          <p:cNvSpPr txBox="1">
            <a:spLocks/>
          </p:cNvSpPr>
          <p:nvPr/>
        </p:nvSpPr>
        <p:spPr>
          <a:xfrm>
            <a:off x="838200" y="1825625"/>
            <a:ext cx="4216400" cy="498475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/>
              <a:t>Model </a:t>
            </a:r>
            <a:r>
              <a:rPr lang="es-ES" sz="2000" dirty="0" err="1"/>
              <a:t>cleaning</a:t>
            </a:r>
            <a:r>
              <a:rPr lang="es-ES" sz="2000" dirty="0"/>
              <a:t> </a:t>
            </a:r>
            <a:r>
              <a:rPr lang="es-ES" sz="2000" dirty="0" err="1"/>
              <a:t>workflow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4253045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365125"/>
            <a:ext cx="848677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>
                <a:solidFill>
                  <a:srgbClr val="A0322D"/>
                </a:solidFill>
              </a:rPr>
              <a:t>b</a:t>
            </a:r>
            <a:br>
              <a:rPr lang="es-ES" sz="3200" dirty="0">
                <a:solidFill>
                  <a:srgbClr val="A0322D"/>
                </a:solidFill>
              </a:rPr>
            </a:br>
            <a:br>
              <a:rPr lang="es-ES" sz="3200" dirty="0">
                <a:solidFill>
                  <a:srgbClr val="A0322D"/>
                </a:solidFill>
              </a:rPr>
            </a:br>
            <a:endParaRPr lang="en-US" sz="2400" dirty="0">
              <a:solidFill>
                <a:srgbClr val="A0322D"/>
              </a:solidFill>
            </a:endParaRPr>
          </a:p>
        </p:txBody>
      </p:sp>
      <p:sp>
        <p:nvSpPr>
          <p:cNvPr id="14" name="Content Placeholder 24"/>
          <p:cNvSpPr txBox="1">
            <a:spLocks/>
          </p:cNvSpPr>
          <p:nvPr/>
        </p:nvSpPr>
        <p:spPr>
          <a:xfrm>
            <a:off x="838200" y="1825625"/>
            <a:ext cx="4216400" cy="498475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 err="1"/>
              <a:t>Family</a:t>
            </a:r>
            <a:r>
              <a:rPr lang="es-ES" sz="2000" dirty="0"/>
              <a:t> </a:t>
            </a:r>
            <a:r>
              <a:rPr lang="en-GB" sz="2000" dirty="0"/>
              <a:t>quality</a:t>
            </a:r>
            <a:r>
              <a:rPr lang="es-ES" sz="2000" dirty="0"/>
              <a:t> control </a:t>
            </a:r>
            <a:r>
              <a:rPr lang="es-ES" sz="2000" dirty="0" err="1"/>
              <a:t>workflow</a:t>
            </a:r>
            <a:endParaRPr lang="en-GB" sz="2000" dirty="0"/>
          </a:p>
        </p:txBody>
      </p:sp>
      <p:grpSp>
        <p:nvGrpSpPr>
          <p:cNvPr id="9" name="Group 8"/>
          <p:cNvGrpSpPr/>
          <p:nvPr/>
        </p:nvGrpSpPr>
        <p:grpSpPr>
          <a:xfrm>
            <a:off x="1124546" y="2411874"/>
            <a:ext cx="5040658" cy="3349381"/>
            <a:chOff x="1124546" y="2411874"/>
            <a:chExt cx="5040658" cy="3349381"/>
          </a:xfrm>
        </p:grpSpPr>
        <p:sp>
          <p:nvSpPr>
            <p:cNvPr id="13" name="Rounded Rectangle 12"/>
            <p:cNvSpPr/>
            <p:nvPr/>
          </p:nvSpPr>
          <p:spPr>
            <a:xfrm>
              <a:off x="1333744" y="2630138"/>
              <a:ext cx="667364" cy="615659"/>
            </a:xfrm>
            <a:prstGeom prst="roundRect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" name="Content Placeholder 24"/>
            <p:cNvSpPr txBox="1">
              <a:spLocks/>
            </p:cNvSpPr>
            <p:nvPr/>
          </p:nvSpPr>
          <p:spPr>
            <a:xfrm>
              <a:off x="1124546" y="2411874"/>
              <a:ext cx="1324896" cy="231408"/>
            </a:xfrm>
            <a:prstGeom prst="rect">
              <a:avLst/>
            </a:prstGeom>
          </p:spPr>
          <p:txBody>
            <a:bodyPr tIns="0" bIns="0"/>
            <a:lstStyle>
              <a:lvl1pPr marL="228589" indent="-228589" algn="l" defTabSz="914354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.AppleSystemUIFont" charset="-120"/>
                <a:buChar char="–"/>
                <a:defRPr sz="24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457200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/>
                <a:buChar char="•"/>
                <a:defRPr sz="22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621792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Courier New" charset="0"/>
                <a:buChar char="o"/>
                <a:defRPr sz="20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868600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.AppleSystemUIFont" charset="-120"/>
                <a:buChar char="–"/>
                <a:defRPr sz="20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051458" indent="-182880" algn="l" defTabSz="914354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474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dirty="0"/>
                <a:t>*.</a:t>
              </a:r>
              <a:r>
                <a:rPr lang="en-US" sz="1100" dirty="0" err="1"/>
                <a:t>rvt</a:t>
              </a:r>
              <a:r>
                <a:rPr lang="en-US" sz="1100" dirty="0"/>
                <a:t> arch models</a:t>
              </a:r>
            </a:p>
          </p:txBody>
        </p:sp>
        <p:sp>
          <p:nvSpPr>
            <p:cNvPr id="16" name="Content Placeholder 24"/>
            <p:cNvSpPr txBox="1">
              <a:spLocks/>
            </p:cNvSpPr>
            <p:nvPr/>
          </p:nvSpPr>
          <p:spPr>
            <a:xfrm>
              <a:off x="2485838" y="3513498"/>
              <a:ext cx="1689769" cy="231408"/>
            </a:xfrm>
            <a:prstGeom prst="rect">
              <a:avLst/>
            </a:prstGeom>
          </p:spPr>
          <p:txBody>
            <a:bodyPr tIns="0" bIns="0"/>
            <a:lstStyle>
              <a:lvl1pPr marL="228589" indent="-228589" algn="l" defTabSz="914354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.AppleSystemUIFont" charset="-120"/>
                <a:buChar char="–"/>
                <a:defRPr sz="24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457200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/>
                <a:buChar char="•"/>
                <a:defRPr sz="22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621792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Courier New" charset="0"/>
                <a:buChar char="o"/>
                <a:defRPr sz="20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868600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.AppleSystemUIFont" charset="-120"/>
                <a:buChar char="–"/>
                <a:defRPr sz="20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051458" indent="-182880" algn="l" defTabSz="914354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474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dirty="0"/>
                <a:t>*.</a:t>
              </a:r>
              <a:r>
                <a:rPr lang="en-US" sz="1100" dirty="0" err="1"/>
                <a:t>rvt</a:t>
              </a:r>
              <a:r>
                <a:rPr lang="en-US" sz="1100" dirty="0"/>
                <a:t> schedules model</a:t>
              </a:r>
            </a:p>
          </p:txBody>
        </p:sp>
        <p:pic>
          <p:nvPicPr>
            <p:cNvPr id="17" name="Picture 2" descr="Image result for bim model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1" r="16459" b="4293"/>
            <a:stretch/>
          </p:blipFill>
          <p:spPr bwMode="auto">
            <a:xfrm>
              <a:off x="1441283" y="2713653"/>
              <a:ext cx="452285" cy="44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ounded Rectangle 17"/>
            <p:cNvSpPr/>
            <p:nvPr/>
          </p:nvSpPr>
          <p:spPr>
            <a:xfrm>
              <a:off x="1333744" y="3362922"/>
              <a:ext cx="667364" cy="615659"/>
            </a:xfrm>
            <a:prstGeom prst="roundRect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9" name="Picture 2" descr="Image result for bim model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1" r="16459" b="4293"/>
            <a:stretch/>
          </p:blipFill>
          <p:spPr bwMode="auto">
            <a:xfrm>
              <a:off x="1441283" y="3446437"/>
              <a:ext cx="452285" cy="44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ounded Rectangle 19"/>
            <p:cNvSpPr/>
            <p:nvPr/>
          </p:nvSpPr>
          <p:spPr>
            <a:xfrm>
              <a:off x="1333744" y="4112671"/>
              <a:ext cx="667364" cy="615659"/>
            </a:xfrm>
            <a:prstGeom prst="roundRect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1" name="Picture 2" descr="Image result for bim model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1" r="16459" b="4293"/>
            <a:stretch/>
          </p:blipFill>
          <p:spPr bwMode="auto">
            <a:xfrm>
              <a:off x="1441283" y="4196186"/>
              <a:ext cx="452285" cy="44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ounded Rectangle 21"/>
            <p:cNvSpPr/>
            <p:nvPr/>
          </p:nvSpPr>
          <p:spPr>
            <a:xfrm>
              <a:off x="1333743" y="4843297"/>
              <a:ext cx="667364" cy="615659"/>
            </a:xfrm>
            <a:prstGeom prst="roundRect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3" name="Picture 2" descr="Image result for bim model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1" r="16459" b="4293"/>
            <a:stretch/>
          </p:blipFill>
          <p:spPr bwMode="auto">
            <a:xfrm>
              <a:off x="1441282" y="4926812"/>
              <a:ext cx="452285" cy="44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Rounded Rectangle 23"/>
            <p:cNvSpPr/>
            <p:nvPr/>
          </p:nvSpPr>
          <p:spPr>
            <a:xfrm>
              <a:off x="2765314" y="3739407"/>
              <a:ext cx="809225" cy="746529"/>
            </a:xfrm>
            <a:prstGeom prst="roundRect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5" name="Elbow Connector 24"/>
            <p:cNvCxnSpPr>
              <a:stCxn id="13" idx="3"/>
              <a:endCxn id="24" idx="1"/>
            </p:cNvCxnSpPr>
            <p:nvPr/>
          </p:nvCxnSpPr>
          <p:spPr>
            <a:xfrm>
              <a:off x="2001108" y="2937968"/>
              <a:ext cx="764206" cy="1174704"/>
            </a:xfrm>
            <a:prstGeom prst="bentConnector3">
              <a:avLst/>
            </a:prstGeom>
            <a:ln w="285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Elbow Connector 25"/>
            <p:cNvCxnSpPr>
              <a:stCxn id="18" idx="3"/>
              <a:endCxn id="24" idx="1"/>
            </p:cNvCxnSpPr>
            <p:nvPr/>
          </p:nvCxnSpPr>
          <p:spPr>
            <a:xfrm>
              <a:off x="2001108" y="3670752"/>
              <a:ext cx="764206" cy="441920"/>
            </a:xfrm>
            <a:prstGeom prst="bentConnector3">
              <a:avLst/>
            </a:prstGeom>
            <a:ln w="285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20" idx="3"/>
              <a:endCxn id="24" idx="1"/>
            </p:cNvCxnSpPr>
            <p:nvPr/>
          </p:nvCxnSpPr>
          <p:spPr>
            <a:xfrm flipV="1">
              <a:off x="2001108" y="4112672"/>
              <a:ext cx="764206" cy="307829"/>
            </a:xfrm>
            <a:prstGeom prst="bentConnector3">
              <a:avLst/>
            </a:prstGeom>
            <a:ln w="285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Elbow Connector 27"/>
            <p:cNvCxnSpPr>
              <a:stCxn id="22" idx="3"/>
              <a:endCxn id="24" idx="1"/>
            </p:cNvCxnSpPr>
            <p:nvPr/>
          </p:nvCxnSpPr>
          <p:spPr>
            <a:xfrm flipV="1">
              <a:off x="2001107" y="4112672"/>
              <a:ext cx="764207" cy="1038455"/>
            </a:xfrm>
            <a:prstGeom prst="bentConnector3">
              <a:avLst/>
            </a:prstGeom>
            <a:ln w="285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8" descr="Image result for tables icon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226" t="15125" r="10413" b="14890"/>
            <a:stretch/>
          </p:blipFill>
          <p:spPr bwMode="auto">
            <a:xfrm>
              <a:off x="2900403" y="3874987"/>
              <a:ext cx="539046" cy="475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Content Placeholder 24"/>
            <p:cNvSpPr txBox="1">
              <a:spLocks/>
            </p:cNvSpPr>
            <p:nvPr/>
          </p:nvSpPr>
          <p:spPr>
            <a:xfrm>
              <a:off x="4338745" y="3891712"/>
              <a:ext cx="658557" cy="271511"/>
            </a:xfrm>
            <a:prstGeom prst="rect">
              <a:avLst/>
            </a:prstGeom>
          </p:spPr>
          <p:txBody>
            <a:bodyPr tIns="0" bIns="0"/>
            <a:lstStyle>
              <a:lvl1pPr marL="228589" indent="-228589" algn="l" defTabSz="914354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.AppleSystemUIFont" charset="-120"/>
                <a:buChar char="–"/>
                <a:defRPr sz="24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457200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/>
                <a:buChar char="•"/>
                <a:defRPr sz="22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621792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Courier New" charset="0"/>
                <a:buChar char="o"/>
                <a:defRPr sz="20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868600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.AppleSystemUIFont" charset="-120"/>
                <a:buChar char="–"/>
                <a:defRPr sz="20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051458" indent="-182880" algn="l" defTabSz="914354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474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000" dirty="0"/>
                <a:t>VS</a:t>
              </a: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5355979" y="3744906"/>
              <a:ext cx="809225" cy="746529"/>
            </a:xfrm>
            <a:prstGeom prst="roundRect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2" name="Picture 10" descr="Image result for excel fil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52761" y="3804841"/>
              <a:ext cx="615660" cy="61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ounded Rectangle 32"/>
            <p:cNvSpPr/>
            <p:nvPr/>
          </p:nvSpPr>
          <p:spPr>
            <a:xfrm>
              <a:off x="2837216" y="4842449"/>
              <a:ext cx="667364" cy="615659"/>
            </a:xfrm>
            <a:prstGeom prst="roundRect">
              <a:avLst/>
            </a:prstGeom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4" name="Picture 2" descr="Image result for bim model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451" r="16459" b="4293"/>
            <a:stretch/>
          </p:blipFill>
          <p:spPr bwMode="auto">
            <a:xfrm>
              <a:off x="2944755" y="4925964"/>
              <a:ext cx="452285" cy="4486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5" name="Content Placeholder 24"/>
            <p:cNvSpPr txBox="1">
              <a:spLocks/>
            </p:cNvSpPr>
            <p:nvPr/>
          </p:nvSpPr>
          <p:spPr>
            <a:xfrm>
              <a:off x="2648325" y="5529847"/>
              <a:ext cx="1445209" cy="231408"/>
            </a:xfrm>
            <a:prstGeom prst="rect">
              <a:avLst/>
            </a:prstGeom>
          </p:spPr>
          <p:txBody>
            <a:bodyPr tIns="0" bIns="0"/>
            <a:lstStyle>
              <a:lvl1pPr marL="228589" indent="-228589" algn="l" defTabSz="914354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.AppleSystemUIFont" charset="-120"/>
                <a:buChar char="–"/>
                <a:defRPr sz="24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457200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/>
                <a:buChar char="•"/>
                <a:defRPr sz="22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621792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Courier New" charset="0"/>
                <a:buChar char="o"/>
                <a:defRPr sz="20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868600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.AppleSystemUIFont" charset="-120"/>
                <a:buChar char="–"/>
                <a:defRPr sz="20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051458" indent="-182880" algn="l" defTabSz="914354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474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dirty="0"/>
                <a:t>*.</a:t>
              </a:r>
              <a:r>
                <a:rPr lang="en-US" sz="1100" dirty="0" err="1"/>
                <a:t>rvt</a:t>
              </a:r>
              <a:r>
                <a:rPr lang="en-US" sz="1100" dirty="0"/>
                <a:t> content model</a:t>
              </a:r>
            </a:p>
          </p:txBody>
        </p:sp>
        <p:cxnSp>
          <p:nvCxnSpPr>
            <p:cNvPr id="36" name="Elbow Connector 35"/>
            <p:cNvCxnSpPr>
              <a:stCxn id="33" idx="0"/>
              <a:endCxn id="24" idx="2"/>
            </p:cNvCxnSpPr>
            <p:nvPr/>
          </p:nvCxnSpPr>
          <p:spPr>
            <a:xfrm rot="16200000" flipV="1">
              <a:off x="2992157" y="4663707"/>
              <a:ext cx="356513" cy="971"/>
            </a:xfrm>
            <a:prstGeom prst="bentConnector3">
              <a:avLst/>
            </a:prstGeom>
            <a:ln w="28575">
              <a:solidFill>
                <a:schemeClr val="bg2">
                  <a:lumMod val="9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Right Arrow 36"/>
          <p:cNvSpPr/>
          <p:nvPr/>
        </p:nvSpPr>
        <p:spPr>
          <a:xfrm>
            <a:off x="6438836" y="4006415"/>
            <a:ext cx="446568" cy="221197"/>
          </a:xfrm>
          <a:prstGeom prst="rightArrow">
            <a:avLst/>
          </a:prstGeom>
          <a:solidFill>
            <a:srgbClr val="00B5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1967028"/>
            <a:ext cx="5396578" cy="1428004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6866091" y="3534216"/>
            <a:ext cx="2045085" cy="986501"/>
            <a:chOff x="8598106" y="2208321"/>
            <a:chExt cx="2045085" cy="986501"/>
          </a:xfrm>
        </p:grpSpPr>
        <p:pic>
          <p:nvPicPr>
            <p:cNvPr id="39" name="Picture 10" descr="Image result for excel file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5245" y="2512998"/>
              <a:ext cx="615660" cy="615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" name="Content Placeholder 24"/>
            <p:cNvSpPr txBox="1">
              <a:spLocks/>
            </p:cNvSpPr>
            <p:nvPr/>
          </p:nvSpPr>
          <p:spPr>
            <a:xfrm>
              <a:off x="8598106" y="2208321"/>
              <a:ext cx="2045085" cy="231408"/>
            </a:xfrm>
            <a:prstGeom prst="rect">
              <a:avLst/>
            </a:prstGeom>
          </p:spPr>
          <p:txBody>
            <a:bodyPr tIns="0" bIns="0"/>
            <a:lstStyle>
              <a:lvl1pPr marL="228589" indent="-228589" algn="l" defTabSz="914354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.AppleSystemUIFont" charset="-120"/>
                <a:buChar char="–"/>
                <a:defRPr sz="24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1pPr>
              <a:lvl2pPr marL="457200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Arial"/>
                <a:buChar char="•"/>
                <a:defRPr sz="22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2pPr>
              <a:lvl3pPr marL="621792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Courier New" charset="0"/>
                <a:buChar char="o"/>
                <a:defRPr sz="20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3pPr>
              <a:lvl4pPr marL="868600" indent="-182880" algn="l" defTabSz="914354" rtl="0" eaLnBrk="1" latinLnBrk="0" hangingPunct="1">
                <a:lnSpc>
                  <a:spcPct val="100000"/>
                </a:lnSpc>
                <a:spcBef>
                  <a:spcPts val="400"/>
                </a:spcBef>
                <a:buFont typeface=".AppleSystemUIFont" charset="-120"/>
                <a:buChar char="–"/>
                <a:defRPr sz="2000" b="0" i="0" kern="1200">
                  <a:solidFill>
                    <a:srgbClr val="00B5E2"/>
                  </a:solidFill>
                  <a:latin typeface="Arial" charset="0"/>
                  <a:ea typeface="Arial" charset="0"/>
                  <a:cs typeface="Arial" charset="0"/>
                </a:defRPr>
              </a:lvl4pPr>
              <a:lvl5pPr marL="1051458" indent="-182880" algn="l" defTabSz="914354" rtl="0" eaLnBrk="1" latinLnBrk="0" hangingPunct="1">
                <a:lnSpc>
                  <a:spcPct val="90000"/>
                </a:lnSpc>
                <a:spcBef>
                  <a:spcPts val="400"/>
                </a:spcBef>
                <a:buFont typeface="Arial"/>
                <a:buChar char="•"/>
                <a:defRPr sz="1800" b="0" i="0" kern="12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</a:defRPr>
              </a:lvl5pPr>
              <a:lvl6pPr marL="2514474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100" dirty="0"/>
                <a:t>*.</a:t>
              </a:r>
              <a:r>
                <a:rPr lang="en-US" sz="1100" dirty="0" err="1"/>
                <a:t>xls</a:t>
              </a:r>
              <a:r>
                <a:rPr lang="en-US" sz="1100" dirty="0"/>
                <a:t> Families Control Report</a:t>
              </a:r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8958462" y="2448293"/>
              <a:ext cx="809225" cy="746529"/>
            </a:xfrm>
            <a:prstGeom prst="roundRect">
              <a:avLst/>
            </a:prstGeom>
            <a:noFill/>
            <a:ln w="285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052307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838200" y="365125"/>
            <a:ext cx="848677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3200" dirty="0">
                <a:solidFill>
                  <a:srgbClr val="A0322D"/>
                </a:solidFill>
              </a:rPr>
              <a:t>USO BÁSICO</a:t>
            </a:r>
            <a:br>
              <a:rPr lang="es-ES" sz="3200" dirty="0">
                <a:solidFill>
                  <a:srgbClr val="A0322D"/>
                </a:solidFill>
              </a:rPr>
            </a:br>
            <a:r>
              <a:rPr lang="es-ES" sz="2400" dirty="0">
                <a:solidFill>
                  <a:srgbClr val="A0322D"/>
                </a:solidFill>
              </a:rPr>
              <a:t>NODOS BUILT IN Y PAQUETES</a:t>
            </a:r>
            <a:br>
              <a:rPr lang="es-ES" sz="3200" dirty="0">
                <a:solidFill>
                  <a:srgbClr val="A0322D"/>
                </a:solidFill>
              </a:rPr>
            </a:br>
            <a:br>
              <a:rPr lang="es-ES" sz="3200" dirty="0">
                <a:solidFill>
                  <a:srgbClr val="A0322D"/>
                </a:solidFill>
              </a:rPr>
            </a:br>
            <a:endParaRPr lang="en-US" sz="2400" dirty="0">
              <a:solidFill>
                <a:srgbClr val="A0322D"/>
              </a:solidFill>
            </a:endParaRPr>
          </a:p>
        </p:txBody>
      </p:sp>
      <p:sp>
        <p:nvSpPr>
          <p:cNvPr id="14" name="Content Placeholder 24"/>
          <p:cNvSpPr txBox="1">
            <a:spLocks/>
          </p:cNvSpPr>
          <p:nvPr/>
        </p:nvSpPr>
        <p:spPr>
          <a:xfrm>
            <a:off x="838200" y="1825625"/>
            <a:ext cx="4216400" cy="498475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/>
              <a:t>Workset </a:t>
            </a:r>
            <a:r>
              <a:rPr lang="es-ES" sz="2000" dirty="0" err="1"/>
              <a:t>maintenance</a:t>
            </a:r>
            <a:r>
              <a:rPr lang="es-ES" sz="2000" dirty="0"/>
              <a:t> </a:t>
            </a:r>
            <a:r>
              <a:rPr lang="es-ES" sz="2000" dirty="0" err="1"/>
              <a:t>workflow</a:t>
            </a:r>
            <a:endParaRPr lang="en-GB" sz="2000" dirty="0"/>
          </a:p>
        </p:txBody>
      </p:sp>
      <p:pic>
        <p:nvPicPr>
          <p:cNvPr id="42" name="Picture 41"/>
          <p:cNvPicPr>
            <a:picLocks noChangeAspect="1"/>
          </p:cNvPicPr>
          <p:nvPr/>
        </p:nvPicPr>
        <p:blipFill rotWithShape="1">
          <a:blip r:embed="rId3"/>
          <a:srcRect l="1593" t="1783" r="1508" b="1339"/>
          <a:stretch/>
        </p:blipFill>
        <p:spPr>
          <a:xfrm>
            <a:off x="914400" y="2667839"/>
            <a:ext cx="2905714" cy="278239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777" y="2323952"/>
            <a:ext cx="6979797" cy="1541985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 rotWithShape="1">
          <a:blip r:embed="rId5"/>
          <a:srcRect b="42097"/>
          <a:stretch/>
        </p:blipFill>
        <p:spPr>
          <a:xfrm>
            <a:off x="4650778" y="3939115"/>
            <a:ext cx="4434526" cy="1799412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64520" y="3939115"/>
            <a:ext cx="2366054" cy="1799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1252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rgbClr val="00B5E2"/>
                </a:solidFill>
              </a:rPr>
            </a:br>
            <a:endParaRPr lang="es-ES" dirty="0">
              <a:solidFill>
                <a:srgbClr val="00B5E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38200" y="365125"/>
            <a:ext cx="8486775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A0322D"/>
                </a:solidFill>
              </a:rPr>
              <a:t>USO INTERMEDIO</a:t>
            </a:r>
            <a:br>
              <a:rPr lang="en-US" dirty="0">
                <a:solidFill>
                  <a:srgbClr val="A0322D"/>
                </a:solidFill>
              </a:rPr>
            </a:br>
            <a:r>
              <a:rPr lang="en-US" sz="2400" dirty="0">
                <a:solidFill>
                  <a:srgbClr val="A0322D"/>
                </a:solidFill>
              </a:rPr>
              <a:t>NODOS PERSONALIZADOS Y PYTHON BÁSICO</a:t>
            </a:r>
          </a:p>
        </p:txBody>
      </p:sp>
      <p:pic>
        <p:nvPicPr>
          <p:cNvPr id="8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06076" y="4303674"/>
            <a:ext cx="5410200" cy="1604551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37125" y="1734019"/>
            <a:ext cx="1806756" cy="104101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4285" y="1746210"/>
            <a:ext cx="2637790" cy="25485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90374" y="2881608"/>
            <a:ext cx="1825902" cy="140987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743" y="2145775"/>
            <a:ext cx="5286584" cy="3083842"/>
          </a:xfrm>
          <a:prstGeom prst="rect">
            <a:avLst/>
          </a:prstGeom>
        </p:spPr>
      </p:pic>
      <p:sp>
        <p:nvSpPr>
          <p:cNvPr id="14" name="Content Placeholder 24"/>
          <p:cNvSpPr txBox="1">
            <a:spLocks/>
          </p:cNvSpPr>
          <p:nvPr/>
        </p:nvSpPr>
        <p:spPr>
          <a:xfrm>
            <a:off x="838200" y="1825625"/>
            <a:ext cx="4216400" cy="498475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 err="1"/>
              <a:t>Massive</a:t>
            </a:r>
            <a:r>
              <a:rPr lang="es-ES" sz="2000" dirty="0"/>
              <a:t> </a:t>
            </a:r>
            <a:r>
              <a:rPr lang="es-ES" sz="2000" dirty="0" err="1"/>
              <a:t>views</a:t>
            </a:r>
            <a:r>
              <a:rPr lang="es-ES" sz="2000" dirty="0"/>
              <a:t> and sheets </a:t>
            </a:r>
            <a:r>
              <a:rPr lang="es-ES" sz="2000" dirty="0" err="1"/>
              <a:t>creation</a:t>
            </a:r>
            <a:endParaRPr lang="en-GB" sz="2000" dirty="0"/>
          </a:p>
        </p:txBody>
      </p:sp>
      <p:sp>
        <p:nvSpPr>
          <p:cNvPr id="2" name="Rectangle 1"/>
          <p:cNvSpPr/>
          <p:nvPr/>
        </p:nvSpPr>
        <p:spPr>
          <a:xfrm>
            <a:off x="856344" y="542432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B5E2"/>
                </a:solidFill>
              </a:rPr>
              <a:t>Development: 32h</a:t>
            </a:r>
          </a:p>
          <a:p>
            <a:r>
              <a:rPr lang="en-GB" dirty="0">
                <a:solidFill>
                  <a:srgbClr val="00B5E2"/>
                </a:solidFill>
              </a:rPr>
              <a:t>Savings</a:t>
            </a:r>
            <a:r>
              <a:rPr lang="es-ES" dirty="0">
                <a:solidFill>
                  <a:srgbClr val="00B5E2"/>
                </a:solidFill>
              </a:rPr>
              <a:t>: 164h/set 1000 sheets</a:t>
            </a:r>
          </a:p>
        </p:txBody>
      </p:sp>
    </p:spTree>
    <p:extLst>
      <p:ext uri="{BB962C8B-B14F-4D97-AF65-F5344CB8AC3E}">
        <p14:creationId xmlns:p14="http://schemas.microsoft.com/office/powerpoint/2010/main" val="20878720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3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>
                <a:solidFill>
                  <a:srgbClr val="00B5E2"/>
                </a:solidFill>
              </a:rPr>
            </a:br>
            <a:endParaRPr lang="es-ES" dirty="0">
              <a:solidFill>
                <a:srgbClr val="00B5E2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55468B-C2BA-8B42-ABD6-597061763577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DYNAMO PARA TODOS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838200" y="365126"/>
            <a:ext cx="8486775" cy="9423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A0322D"/>
                </a:solidFill>
              </a:rPr>
              <a:t>USO INTERMEDIO</a:t>
            </a:r>
            <a:br>
              <a:rPr lang="en-US" dirty="0">
                <a:solidFill>
                  <a:srgbClr val="A0322D"/>
                </a:solidFill>
              </a:rPr>
            </a:br>
            <a:r>
              <a:rPr lang="en-US" sz="2400" dirty="0">
                <a:solidFill>
                  <a:srgbClr val="A0322D"/>
                </a:solidFill>
              </a:rPr>
              <a:t>NODOS PERSONALIZADOS Y PYTHON BÁSICO</a:t>
            </a:r>
          </a:p>
        </p:txBody>
      </p:sp>
      <p:pic>
        <p:nvPicPr>
          <p:cNvPr id="7" name="Content Placeholder 1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1900" y="4530785"/>
            <a:ext cx="5408613" cy="1591204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4600" y="1667103"/>
            <a:ext cx="2625728" cy="2851490"/>
          </a:xfrm>
          <a:prstGeom prst="rect">
            <a:avLst/>
          </a:prstGeom>
        </p:spPr>
      </p:pic>
      <p:pic>
        <p:nvPicPr>
          <p:cNvPr id="9" name="Picture 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7528" y="1679295"/>
            <a:ext cx="2325684" cy="283929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28" y="1881330"/>
            <a:ext cx="5274972" cy="3077068"/>
          </a:xfrm>
          <a:prstGeom prst="rect">
            <a:avLst/>
          </a:prstGeom>
        </p:spPr>
      </p:pic>
      <p:sp>
        <p:nvSpPr>
          <p:cNvPr id="11" name="Content Placeholder 24"/>
          <p:cNvSpPr txBox="1">
            <a:spLocks/>
          </p:cNvSpPr>
          <p:nvPr/>
        </p:nvSpPr>
        <p:spPr>
          <a:xfrm>
            <a:off x="838200" y="1825625"/>
            <a:ext cx="3582810" cy="498475"/>
          </a:xfrm>
          <a:prstGeom prst="rect">
            <a:avLst/>
          </a:prstGeom>
        </p:spPr>
        <p:txBody>
          <a:bodyPr tIns="0" bIns="0"/>
          <a:lstStyle>
            <a:lvl1pPr marL="228589" indent="-228589" algn="l" defTabSz="914354" rtl="0" eaLnBrk="1" latinLnBrk="0" hangingPunct="1">
              <a:lnSpc>
                <a:spcPct val="100000"/>
              </a:lnSpc>
              <a:spcBef>
                <a:spcPts val="1000"/>
              </a:spcBef>
              <a:buFont typeface=".AppleSystemUIFont" charset="-120"/>
              <a:buChar char="–"/>
              <a:defRPr sz="24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1pPr>
            <a:lvl2pPr marL="4572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Arial"/>
              <a:buChar char="•"/>
              <a:defRPr sz="22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2pPr>
            <a:lvl3pPr marL="621792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Courier New" charset="0"/>
              <a:buChar char="o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3pPr>
            <a:lvl4pPr marL="868600" indent="-182880" algn="l" defTabSz="914354" rtl="0" eaLnBrk="1" latinLnBrk="0" hangingPunct="1">
              <a:lnSpc>
                <a:spcPct val="100000"/>
              </a:lnSpc>
              <a:spcBef>
                <a:spcPts val="400"/>
              </a:spcBef>
              <a:buFont typeface=".AppleSystemUIFont" charset="-120"/>
              <a:buChar char="–"/>
              <a:defRPr sz="2000" b="0" i="0" kern="1200">
                <a:solidFill>
                  <a:srgbClr val="00B5E2"/>
                </a:solidFill>
                <a:latin typeface="Arial" charset="0"/>
                <a:ea typeface="Arial" charset="0"/>
                <a:cs typeface="Arial" charset="0"/>
              </a:defRPr>
            </a:lvl4pPr>
            <a:lvl5pPr marL="1051458" indent="-182880" algn="l" defTabSz="914354" rtl="0" eaLnBrk="1" latinLnBrk="0" hangingPunct="1">
              <a:lnSpc>
                <a:spcPct val="90000"/>
              </a:lnSpc>
              <a:spcBef>
                <a:spcPts val="400"/>
              </a:spcBef>
              <a:buFont typeface="Arial"/>
              <a:buChar char="•"/>
              <a:defRPr sz="1800" b="0" i="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.AppleSystemUIFont" charset="-120"/>
              <a:buNone/>
            </a:pPr>
            <a:r>
              <a:rPr lang="es-ES" sz="2000" dirty="0"/>
              <a:t>Data to Revit</a:t>
            </a:r>
            <a:endParaRPr lang="en-GB" sz="2000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886B1D0-F13B-4CED-B299-F5FECE603F8C}"/>
              </a:ext>
            </a:extLst>
          </p:cNvPr>
          <p:cNvSpPr/>
          <p:nvPr/>
        </p:nvSpPr>
        <p:spPr>
          <a:xfrm>
            <a:off x="762700" y="547309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ES" dirty="0">
                <a:solidFill>
                  <a:srgbClr val="00B5E2"/>
                </a:solidFill>
              </a:rPr>
              <a:t>Development: 8h</a:t>
            </a:r>
          </a:p>
          <a:p>
            <a:r>
              <a:rPr lang="en-GB" dirty="0">
                <a:solidFill>
                  <a:srgbClr val="00B5E2"/>
                </a:solidFill>
              </a:rPr>
              <a:t>Savings</a:t>
            </a:r>
            <a:r>
              <a:rPr lang="es-ES" dirty="0">
                <a:solidFill>
                  <a:srgbClr val="00B5E2"/>
                </a:solidFill>
              </a:rPr>
              <a:t>: 16h/ </a:t>
            </a:r>
            <a:r>
              <a:rPr lang="en-US" dirty="0">
                <a:solidFill>
                  <a:srgbClr val="00B5E2"/>
                </a:solidFill>
              </a:rPr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337650041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AECOM 1">
      <a:dk1>
        <a:srgbClr val="000000"/>
      </a:dk1>
      <a:lt1>
        <a:srgbClr val="FFFFFF"/>
      </a:lt1>
      <a:dk2>
        <a:srgbClr val="323E48"/>
      </a:dk2>
      <a:lt2>
        <a:srgbClr val="E7E6E6"/>
      </a:lt2>
      <a:accent1>
        <a:srgbClr val="00B5E2"/>
      </a:accent1>
      <a:accent2>
        <a:srgbClr val="FFE512"/>
      </a:accent2>
      <a:accent3>
        <a:srgbClr val="8C8279"/>
      </a:accent3>
      <a:accent4>
        <a:srgbClr val="F68B1F"/>
      </a:accent4>
      <a:accent5>
        <a:srgbClr val="83BD00"/>
      </a:accent5>
      <a:accent6>
        <a:srgbClr val="9E007E"/>
      </a:accent6>
      <a:hlink>
        <a:srgbClr val="00B5E2"/>
      </a:hlink>
      <a:folHlink>
        <a:srgbClr val="9E007E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_9 PowerPoint Template Arial" id="{F4C485A2-0496-BC46-B1AC-B504189A7E2D}" vid="{894A1A16-BC29-5B43-AEEB-682FC7F94D1E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Powerpoint_Template_AECOM_16_9_Arial</Template>
  <TotalTime>411</TotalTime>
  <Words>1537</Words>
  <Application>Microsoft Office PowerPoint</Application>
  <PresentationFormat>Panorámica</PresentationFormat>
  <Paragraphs>271</Paragraphs>
  <Slides>18</Slides>
  <Notes>17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3</vt:i4>
      </vt:variant>
      <vt:variant>
        <vt:lpstr>Títulos de diapositiva</vt:lpstr>
      </vt:variant>
      <vt:variant>
        <vt:i4>18</vt:i4>
      </vt:variant>
    </vt:vector>
  </HeadingPairs>
  <TitlesOfParts>
    <vt:vector size="26" baseType="lpstr">
      <vt:lpstr>.AppleSystemUIFont</vt:lpstr>
      <vt:lpstr>Arial</vt:lpstr>
      <vt:lpstr>Calibri</vt:lpstr>
      <vt:lpstr>Calibri Light</vt:lpstr>
      <vt:lpstr>Courier New</vt:lpstr>
      <vt:lpstr>Custom Design</vt:lpstr>
      <vt:lpstr>1_Custom Design</vt:lpstr>
      <vt:lpstr>2_Custom Design</vt:lpstr>
      <vt:lpstr>Presentación de PowerPoint</vt:lpstr>
      <vt:lpstr>DYNAMO PARA TODOS</vt:lpstr>
      <vt:lpstr>¿Y este… quién es?</vt:lpstr>
      <vt:lpstr>UN NIVEL DE COMPLEJIDAD PARA CADA TAREA</vt:lpstr>
      <vt:lpstr>Presentación de PowerPoint</vt:lpstr>
      <vt:lpstr>Presentación de PowerPoint</vt:lpstr>
      <vt:lpstr>Presentación de PowerPoint</vt:lpstr>
      <vt:lpstr> </vt:lpstr>
      <vt:lpstr> </vt:lpstr>
      <vt:lpstr> </vt:lpstr>
      <vt:lpstr> </vt:lpstr>
      <vt:lpstr>Presentación de PowerPoint</vt:lpstr>
      <vt:lpstr>USO AVANZADO PYTHON AVANZADO</vt:lpstr>
      <vt:lpstr>USO AVANZADO PYTHON AVANZADO</vt:lpstr>
      <vt:lpstr>USO INTERMEDIO NODOS PERSONALIZADOS Y PYTHON BÁSICO </vt:lpstr>
      <vt:lpstr>USO AVANZADO PYTHON AVANZADO</vt:lpstr>
      <vt:lpstr>Presentación de PowerPoint</vt:lpstr>
      <vt:lpstr>Presentación de PowerPoint</vt:lpstr>
    </vt:vector>
  </TitlesOfParts>
  <Manager/>
  <Company>AECOM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subject/>
  <dc:creator>Lopez, Luis</dc:creator>
  <cp:keywords/>
  <dc:description/>
  <cp:lastModifiedBy>LUISjavier lopez</cp:lastModifiedBy>
  <cp:revision>33</cp:revision>
  <dcterms:created xsi:type="dcterms:W3CDTF">2017-09-06T07:12:45Z</dcterms:created>
  <dcterms:modified xsi:type="dcterms:W3CDTF">2019-07-13T17:21:28Z</dcterms:modified>
  <cp:category/>
</cp:coreProperties>
</file>